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24"/>
  </p:notesMasterIdLst>
  <p:sldIdLst>
    <p:sldId id="256" r:id="rId3"/>
    <p:sldId id="257" r:id="rId4"/>
    <p:sldId id="265" r:id="rId5"/>
    <p:sldId id="258" r:id="rId6"/>
    <p:sldId id="266" r:id="rId7"/>
    <p:sldId id="289" r:id="rId8"/>
    <p:sldId id="294" r:id="rId9"/>
    <p:sldId id="295" r:id="rId10"/>
    <p:sldId id="296" r:id="rId11"/>
    <p:sldId id="297" r:id="rId12"/>
    <p:sldId id="299" r:id="rId13"/>
    <p:sldId id="300" r:id="rId14"/>
    <p:sldId id="301" r:id="rId15"/>
    <p:sldId id="302" r:id="rId16"/>
    <p:sldId id="303" r:id="rId17"/>
    <p:sldId id="293" r:id="rId18"/>
    <p:sldId id="304" r:id="rId19"/>
    <p:sldId id="305" r:id="rId20"/>
    <p:sldId id="298" r:id="rId21"/>
    <p:sldId id="275" r:id="rId22"/>
    <p:sldId id="282" r:id="rId23"/>
  </p:sldIdLst>
  <p:sldSz cx="9144000" cy="5143500" type="screen16x9"/>
  <p:notesSz cx="6858000" cy="9144000"/>
  <p:embeddedFontLst>
    <p:embeddedFont>
      <p:font typeface="Open Sans" panose="020B0604020202020204" charset="0"/>
      <p:regular r:id="rId25"/>
      <p:bold r:id="rId26"/>
      <p:italic r:id="rId27"/>
      <p:boldItalic r:id="rId28"/>
    </p:embeddedFont>
    <p:embeddedFont>
      <p:font typeface="Arial Black" panose="020B0A04020102020204" pitchFamily="34" charset="0"/>
      <p:bold r:id="rId29"/>
    </p:embeddedFont>
    <p:embeddedFont>
      <p:font typeface="Calibri" panose="020F0502020204030204" pitchFamily="34" charset="0"/>
      <p:regular r:id="rId30"/>
      <p:bold r:id="rId31"/>
      <p:italic r:id="rId32"/>
      <p:boldItalic r:id="rId33"/>
    </p:embeddedFont>
    <p:embeddedFont>
      <p:font typeface="Economica"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6" autoAdjust="0"/>
    <p:restoredTop sz="85132" autoAdjust="0"/>
  </p:normalViewPr>
  <p:slideViewPr>
    <p:cSldViewPr snapToGrid="0">
      <p:cViewPr varScale="1">
        <p:scale>
          <a:sx n="128" d="100"/>
          <a:sy n="128" d="100"/>
        </p:scale>
        <p:origin x="1050" y="45"/>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584922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208e3140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r>
              <a:rPr lang="en-US" sz="1200" dirty="0" smtClean="0">
                <a:solidFill>
                  <a:schemeClr val="dk1"/>
                </a:solidFill>
                <a:latin typeface="Calibri"/>
                <a:ea typeface="Calibri"/>
                <a:cs typeface="Calibri"/>
                <a:sym typeface="Calibri"/>
              </a:rPr>
              <a:t>Brief</a:t>
            </a:r>
            <a:r>
              <a:rPr lang="en-US" sz="1200" baseline="0" dirty="0" smtClean="0">
                <a:solidFill>
                  <a:schemeClr val="dk1"/>
                </a:solidFill>
                <a:latin typeface="Calibri"/>
                <a:ea typeface="Calibri"/>
                <a:cs typeface="Calibri"/>
                <a:sym typeface="Calibri"/>
              </a:rPr>
              <a:t> intros and survey of audience </a:t>
            </a:r>
            <a:endParaRPr sz="1200" dirty="0">
              <a:solidFill>
                <a:schemeClr val="dk1"/>
              </a:solidFill>
              <a:latin typeface="Calibri"/>
              <a:ea typeface="Calibri"/>
              <a:cs typeface="Calibri"/>
              <a:sym typeface="Calibri"/>
            </a:endParaRPr>
          </a:p>
        </p:txBody>
      </p:sp>
      <p:sp>
        <p:nvSpPr>
          <p:cNvPr id="111" name="Google Shape;111;g5208e3140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64302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208e3140f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5208e3140f_0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r>
              <a:rPr lang="en-US" sz="1200" b="0" i="0" u="none" strike="noStrike" cap="none" dirty="0" smtClean="0">
                <a:solidFill>
                  <a:srgbClr val="000000"/>
                </a:solidFill>
                <a:effectLst/>
                <a:latin typeface="Arial"/>
                <a:ea typeface="Arial"/>
                <a:cs typeface="Arial"/>
                <a:sym typeface="Arial"/>
              </a:rPr>
              <a:t>Personal</a:t>
            </a:r>
            <a:r>
              <a:rPr lang="en-US" sz="1200" b="0" i="0" u="none" strike="noStrike" cap="none" baseline="0" dirty="0" smtClean="0">
                <a:solidFill>
                  <a:srgbClr val="000000"/>
                </a:solidFill>
                <a:effectLst/>
                <a:latin typeface="Arial"/>
                <a:ea typeface="Arial"/>
                <a:cs typeface="Arial"/>
                <a:sym typeface="Arial"/>
              </a:rPr>
              <a:t> example: CVS (over managing), state (over leading)</a:t>
            </a:r>
            <a:endParaRPr lang="en-US" sz="1200" b="0" i="0" u="none" strike="noStrike" cap="none" dirty="0" smtClean="0">
              <a:solidFill>
                <a:srgbClr val="000000"/>
              </a:solidFill>
              <a:effectLst/>
              <a:latin typeface="Arial"/>
              <a:ea typeface="Arial"/>
              <a:cs typeface="Arial"/>
              <a:sym typeface="Arial"/>
            </a:endParaRPr>
          </a:p>
          <a:p>
            <a:pPr marL="0" marR="0" lvl="0" indent="0" algn="l" rtl="0">
              <a:spcBef>
                <a:spcPts val="0"/>
              </a:spcBef>
              <a:spcAft>
                <a:spcPts val="0"/>
              </a:spcAft>
              <a:buClr>
                <a:schemeClr val="dk1"/>
              </a:buClr>
              <a:buFont typeface="Calibri"/>
              <a:buNone/>
            </a:pPr>
            <a:endParaRPr sz="1200" b="0" i="0" u="none" strike="noStrike" cap="none" dirty="0">
              <a:solidFill>
                <a:schemeClr val="dk1"/>
              </a:solidFill>
              <a:latin typeface="Calibri"/>
              <a:ea typeface="Calibri"/>
              <a:cs typeface="Calibri"/>
              <a:sym typeface="Calibri"/>
            </a:endParaRPr>
          </a:p>
        </p:txBody>
      </p:sp>
      <p:sp>
        <p:nvSpPr>
          <p:cNvPr id="194" name="Google Shape;194;g5208e3140f_0_138: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 sz="1200" b="0" i="0" u="none" strike="noStrike" cap="none">
                <a:solidFill>
                  <a:schemeClr val="dk1"/>
                </a:solidFill>
                <a:latin typeface="Calibri"/>
                <a:ea typeface="Calibri"/>
                <a:cs typeface="Calibri"/>
                <a:sym typeface="Calibri"/>
              </a:rPr>
              <a:t>10</a:t>
            </a:fld>
            <a:endParaRPr/>
          </a:p>
        </p:txBody>
      </p:sp>
    </p:spTree>
    <p:extLst>
      <p:ext uri="{BB962C8B-B14F-4D97-AF65-F5344CB8AC3E}">
        <p14:creationId xmlns:p14="http://schemas.microsoft.com/office/powerpoint/2010/main" val="1704665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208e3140f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5208e3140f_0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endParaRPr sz="1200" b="0" i="0" u="none" strike="noStrike" cap="none" dirty="0">
              <a:solidFill>
                <a:schemeClr val="dk1"/>
              </a:solidFill>
              <a:latin typeface="Calibri"/>
              <a:ea typeface="Calibri"/>
              <a:cs typeface="Calibri"/>
              <a:sym typeface="Calibri"/>
            </a:endParaRPr>
          </a:p>
        </p:txBody>
      </p:sp>
      <p:sp>
        <p:nvSpPr>
          <p:cNvPr id="194" name="Google Shape;194;g5208e3140f_0_138: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 sz="1200" b="0" i="0" u="none" strike="noStrike" cap="none">
                <a:solidFill>
                  <a:schemeClr val="dk1"/>
                </a:solidFill>
                <a:latin typeface="Calibri"/>
                <a:ea typeface="Calibri"/>
                <a:cs typeface="Calibri"/>
                <a:sym typeface="Calibri"/>
              </a:rPr>
              <a:t>11</a:t>
            </a:fld>
            <a:endParaRPr/>
          </a:p>
        </p:txBody>
      </p:sp>
    </p:spTree>
    <p:extLst>
      <p:ext uri="{BB962C8B-B14F-4D97-AF65-F5344CB8AC3E}">
        <p14:creationId xmlns:p14="http://schemas.microsoft.com/office/powerpoint/2010/main" val="1664140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226f88cc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5226f88cc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The </a:t>
            </a:r>
            <a:r>
              <a:rPr lang="en-US" sz="1100" b="1" i="0" u="none" strike="noStrike" cap="none" dirty="0" smtClean="0">
                <a:solidFill>
                  <a:srgbClr val="000000"/>
                </a:solidFill>
                <a:effectLst/>
                <a:latin typeface="Arial"/>
                <a:ea typeface="Arial"/>
                <a:cs typeface="Arial"/>
                <a:sym typeface="Arial"/>
              </a:rPr>
              <a:t>Law of the Lid</a:t>
            </a:r>
            <a:r>
              <a:rPr lang="en-US" sz="1100" b="0" i="0" u="none" strike="noStrike" cap="none" dirty="0" smtClean="0">
                <a:solidFill>
                  <a:srgbClr val="000000"/>
                </a:solidFill>
                <a:effectLst/>
                <a:latin typeface="Arial"/>
                <a:ea typeface="Arial"/>
                <a:cs typeface="Arial"/>
                <a:sym typeface="Arial"/>
              </a:rPr>
              <a:t> states that “leadership ability is the </a:t>
            </a:r>
            <a:r>
              <a:rPr lang="en-US" sz="1100" b="1" i="0" u="none" strike="noStrike" cap="none" dirty="0" smtClean="0">
                <a:solidFill>
                  <a:srgbClr val="000000"/>
                </a:solidFill>
                <a:effectLst/>
                <a:latin typeface="Arial"/>
                <a:ea typeface="Arial"/>
                <a:cs typeface="Arial"/>
                <a:sym typeface="Arial"/>
              </a:rPr>
              <a:t>lid</a:t>
            </a:r>
            <a:r>
              <a:rPr lang="en-US" sz="1100" b="0" i="0" u="none" strike="noStrike" cap="none" dirty="0" smtClean="0">
                <a:solidFill>
                  <a:srgbClr val="000000"/>
                </a:solidFill>
                <a:effectLst/>
                <a:latin typeface="Arial"/>
                <a:ea typeface="Arial"/>
                <a:cs typeface="Arial"/>
                <a:sym typeface="Arial"/>
              </a:rPr>
              <a:t> that determines a person's level of effectiveness. The lower an individual's ability to lead, the lower the </a:t>
            </a:r>
            <a:r>
              <a:rPr lang="en-US" sz="1100" b="1" i="0" u="none" strike="noStrike" cap="none" dirty="0" smtClean="0">
                <a:solidFill>
                  <a:srgbClr val="000000"/>
                </a:solidFill>
                <a:effectLst/>
                <a:latin typeface="Arial"/>
                <a:ea typeface="Arial"/>
                <a:cs typeface="Arial"/>
                <a:sym typeface="Arial"/>
              </a:rPr>
              <a:t>lid</a:t>
            </a:r>
            <a:r>
              <a:rPr lang="en-US" sz="1100" b="0" i="0" u="none" strike="noStrike" cap="none" dirty="0" smtClean="0">
                <a:solidFill>
                  <a:srgbClr val="000000"/>
                </a:solidFill>
                <a:effectLst/>
                <a:latin typeface="Arial"/>
                <a:ea typeface="Arial"/>
                <a:cs typeface="Arial"/>
                <a:sym typeface="Arial"/>
              </a:rPr>
              <a:t> on his potential.</a:t>
            </a:r>
          </a:p>
          <a:p>
            <a:pPr marL="0" lvl="0" indent="0" algn="l" rtl="0">
              <a:spcBef>
                <a:spcPts val="0"/>
              </a:spcBef>
              <a:spcAft>
                <a:spcPts val="0"/>
              </a:spcAft>
              <a:buNone/>
            </a:pPr>
            <a:endParaRPr lang="en-US" sz="1100" b="0" i="0" u="none" strike="noStrike" cap="none" dirty="0" smtClean="0">
              <a:solidFill>
                <a:srgbClr val="000000"/>
              </a:solidFill>
              <a:effectLst/>
              <a:latin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cs typeface="Arial"/>
                <a:sym typeface="Arial"/>
              </a:rPr>
              <a:t>Reminder:</a:t>
            </a:r>
            <a:r>
              <a:rPr lang="en-US" sz="1100" b="0" i="0" u="none" strike="noStrike" cap="none" baseline="0" dirty="0" smtClean="0">
                <a:solidFill>
                  <a:srgbClr val="000000"/>
                </a:solidFill>
                <a:effectLst/>
                <a:latin typeface="Arial"/>
                <a:cs typeface="Arial"/>
                <a:sym typeface="Arial"/>
              </a:rPr>
              <a:t> give yourself permission</a:t>
            </a:r>
            <a:r>
              <a:rPr lang="en-US" sz="1100" b="0" i="0" u="none" strike="noStrike" cap="none" baseline="0" dirty="0">
                <a:solidFill>
                  <a:srgbClr val="000000"/>
                </a:solidFill>
                <a:effectLst/>
                <a:latin typeface="Arial"/>
                <a:cs typeface="Arial"/>
                <a:sym typeface="Arial"/>
              </a:rPr>
              <a:t> </a:t>
            </a:r>
            <a:r>
              <a:rPr lang="en-US" sz="1100" b="0" i="0" u="none" strike="noStrike" cap="none" baseline="0" dirty="0" smtClean="0">
                <a:solidFill>
                  <a:srgbClr val="000000"/>
                </a:solidFill>
                <a:effectLst/>
                <a:latin typeface="Arial"/>
                <a:cs typeface="Arial"/>
                <a:sym typeface="Arial"/>
              </a:rPr>
              <a:t>to do those important things; what can I do today or now to make tomorrow better? </a:t>
            </a:r>
          </a:p>
        </p:txBody>
      </p:sp>
    </p:spTree>
    <p:extLst>
      <p:ext uri="{BB962C8B-B14F-4D97-AF65-F5344CB8AC3E}">
        <p14:creationId xmlns:p14="http://schemas.microsoft.com/office/powerpoint/2010/main" val="3133842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208e3140f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5208e3140f_0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r>
              <a:rPr lang="en-US" sz="1200" b="0" i="0" u="none" strike="noStrike" cap="none" dirty="0" smtClean="0">
                <a:solidFill>
                  <a:schemeClr val="dk1"/>
                </a:solidFill>
                <a:latin typeface="Calibri"/>
                <a:ea typeface="Calibri"/>
                <a:cs typeface="Calibri"/>
                <a:sym typeface="Calibri"/>
              </a:rPr>
              <a:t>Popularized</a:t>
            </a:r>
            <a:r>
              <a:rPr lang="en-US" sz="1200" b="0" i="0" u="none" strike="noStrike" cap="none" baseline="0" dirty="0" smtClean="0">
                <a:solidFill>
                  <a:schemeClr val="dk1"/>
                </a:solidFill>
                <a:latin typeface="Calibri"/>
                <a:ea typeface="Calibri"/>
                <a:cs typeface="Calibri"/>
                <a:sym typeface="Calibri"/>
              </a:rPr>
              <a:t> by Stephen Covey’s ‘7 Habits’</a:t>
            </a:r>
          </a:p>
          <a:p>
            <a:pPr marL="0" marR="0" lvl="0" indent="0" algn="l" rtl="0">
              <a:spcBef>
                <a:spcPts val="0"/>
              </a:spcBef>
              <a:spcAft>
                <a:spcPts val="0"/>
              </a:spcAft>
              <a:buClr>
                <a:schemeClr val="dk1"/>
              </a:buClr>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US" sz="1200" b="0" i="0" u="none" strike="noStrike" cap="none" baseline="0" dirty="0" smtClean="0">
                <a:solidFill>
                  <a:schemeClr val="dk1"/>
                </a:solidFill>
                <a:latin typeface="Calibri"/>
                <a:ea typeface="Calibri"/>
                <a:cs typeface="Calibri"/>
                <a:sym typeface="Calibri"/>
              </a:rPr>
              <a:t>Discuss personal organization technique; one note for daily/weekly, excel for long-term projects/roll-outs, outlook for meetings, team or long term delayed tasks</a:t>
            </a:r>
            <a:endParaRPr sz="1200" b="0" i="0" u="none" strike="noStrike" cap="none" dirty="0">
              <a:solidFill>
                <a:schemeClr val="dk1"/>
              </a:solidFill>
              <a:latin typeface="Calibri"/>
              <a:ea typeface="Calibri"/>
              <a:cs typeface="Calibri"/>
              <a:sym typeface="Calibri"/>
            </a:endParaRPr>
          </a:p>
        </p:txBody>
      </p:sp>
      <p:sp>
        <p:nvSpPr>
          <p:cNvPr id="194" name="Google Shape;194;g5208e3140f_0_138: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 sz="1200" b="0" i="0" u="none" strike="noStrike" cap="none">
                <a:solidFill>
                  <a:schemeClr val="dk1"/>
                </a:solidFill>
                <a:latin typeface="Calibri"/>
                <a:ea typeface="Calibri"/>
                <a:cs typeface="Calibri"/>
                <a:sym typeface="Calibri"/>
              </a:rPr>
              <a:t>13</a:t>
            </a:fld>
            <a:endParaRPr/>
          </a:p>
        </p:txBody>
      </p:sp>
    </p:spTree>
    <p:extLst>
      <p:ext uri="{BB962C8B-B14F-4D97-AF65-F5344CB8AC3E}">
        <p14:creationId xmlns:p14="http://schemas.microsoft.com/office/powerpoint/2010/main" val="3291665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226f88cc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5226f88cc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28556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226f88cc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5226f88cc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AAAE</a:t>
            </a:r>
            <a:endParaRPr dirty="0"/>
          </a:p>
        </p:txBody>
      </p:sp>
    </p:spTree>
    <p:extLst>
      <p:ext uri="{BB962C8B-B14F-4D97-AF65-F5344CB8AC3E}">
        <p14:creationId xmlns:p14="http://schemas.microsoft.com/office/powerpoint/2010/main" val="2353114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226f88cc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5226f88cc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03637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226f88cc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5226f88cc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13063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226f88cc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5226f88cc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Inspector may issue an order of correction, citation, letter of admonishment,</a:t>
            </a:r>
            <a:r>
              <a:rPr lang="en-US" baseline="0" dirty="0" smtClean="0"/>
              <a:t> or institute a disciplinary proceeding</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Discuss the purpose, tone, and goal (respectful, not defensive, cooperative, be concise and focused i.e. don’t invite further inspection; same team)</a:t>
            </a:r>
            <a:endParaRPr dirty="0"/>
          </a:p>
        </p:txBody>
      </p:sp>
    </p:spTree>
    <p:extLst>
      <p:ext uri="{BB962C8B-B14F-4D97-AF65-F5344CB8AC3E}">
        <p14:creationId xmlns:p14="http://schemas.microsoft.com/office/powerpoint/2010/main" val="1949049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226f88cc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5226f88cc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aseline="0" dirty="0" smtClean="0"/>
              <a:t>Personal example; set expectation, be clear, concise and quick, not personal, even-handed then ‘move on’ ‘clock off’ and back to business. The unmanageable will provide more ‘ammo’, you continue to hold to your expectations, accountability, and fair standards.</a:t>
            </a:r>
            <a:endParaRPr dirty="0"/>
          </a:p>
        </p:txBody>
      </p:sp>
    </p:spTree>
    <p:extLst>
      <p:ext uri="{BB962C8B-B14F-4D97-AF65-F5344CB8AC3E}">
        <p14:creationId xmlns:p14="http://schemas.microsoft.com/office/powerpoint/2010/main" val="2153416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208e3140f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5208e3140f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r>
              <a:rPr lang="en" sz="1200">
                <a:solidFill>
                  <a:srgbClr val="929292"/>
                </a:solidFill>
                <a:highlight>
                  <a:srgbClr val="FFFFFF"/>
                </a:highlight>
              </a:rPr>
              <a:t>The Foundation embodies the belief that investing in the development of student pharmacists and new professionals is an investment in improving the profession of pharmacy and health of our communities.</a:t>
            </a:r>
            <a:endParaRPr sz="1200"/>
          </a:p>
        </p:txBody>
      </p:sp>
      <p:sp>
        <p:nvSpPr>
          <p:cNvPr id="120" name="Google Shape;120;g5208e3140f_0_5: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 sz="1200" b="0" i="0" u="none" strike="noStrike" cap="none">
                <a:solidFill>
                  <a:schemeClr val="dk1"/>
                </a:solidFill>
                <a:latin typeface="Calibri"/>
                <a:ea typeface="Calibri"/>
                <a:cs typeface="Calibri"/>
                <a:sym typeface="Calibri"/>
              </a:rPr>
              <a:t>2</a:t>
            </a:fld>
            <a:endParaRPr/>
          </a:p>
        </p:txBody>
      </p:sp>
    </p:spTree>
    <p:extLst>
      <p:ext uri="{BB962C8B-B14F-4D97-AF65-F5344CB8AC3E}">
        <p14:creationId xmlns:p14="http://schemas.microsoft.com/office/powerpoint/2010/main" val="3835912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521e5e28d2_1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521e5e28d2_1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endParaRP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266" name="Google Shape;266;g521e5e28d2_1_39: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 sz="1200" b="0" i="0" u="none" strike="noStrike" cap="none">
                <a:solidFill>
                  <a:schemeClr val="dk1"/>
                </a:solidFill>
                <a:latin typeface="Calibri"/>
                <a:ea typeface="Calibri"/>
                <a:cs typeface="Calibri"/>
                <a:sym typeface="Calibri"/>
              </a:rPr>
              <a:t>20</a:t>
            </a:fld>
            <a:endParaRPr/>
          </a:p>
        </p:txBody>
      </p:sp>
    </p:spTree>
    <p:extLst>
      <p:ext uri="{BB962C8B-B14F-4D97-AF65-F5344CB8AC3E}">
        <p14:creationId xmlns:p14="http://schemas.microsoft.com/office/powerpoint/2010/main" val="3120623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5226f88cc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5226f88cc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34157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521e5e28d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521e5e28d2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82494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ea1a8ad0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7ea1a8ad0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endParaRPr dirty="0"/>
          </a:p>
        </p:txBody>
      </p:sp>
      <p:sp>
        <p:nvSpPr>
          <p:cNvPr id="129" name="Google Shape;129;g7ea1a8ad0c_0_0: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 sz="1200" b="0" i="0" u="none" strike="noStrike" cap="none">
                <a:solidFill>
                  <a:schemeClr val="dk1"/>
                </a:solidFill>
                <a:latin typeface="Calibri"/>
                <a:ea typeface="Calibri"/>
                <a:cs typeface="Calibri"/>
                <a:sym typeface="Calibri"/>
              </a:rPr>
              <a:t>4</a:t>
            </a:fld>
            <a:endParaRPr/>
          </a:p>
        </p:txBody>
      </p:sp>
    </p:spTree>
    <p:extLst>
      <p:ext uri="{BB962C8B-B14F-4D97-AF65-F5344CB8AC3E}">
        <p14:creationId xmlns:p14="http://schemas.microsoft.com/office/powerpoint/2010/main" val="3667274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208e3140f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5208e3140f_0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endParaRPr sz="1200" b="0" i="0" u="none" strike="noStrike" cap="none" dirty="0">
              <a:solidFill>
                <a:schemeClr val="dk1"/>
              </a:solidFill>
              <a:latin typeface="Calibri"/>
              <a:ea typeface="Calibri"/>
              <a:cs typeface="Calibri"/>
              <a:sym typeface="Calibri"/>
            </a:endParaRPr>
          </a:p>
        </p:txBody>
      </p:sp>
      <p:sp>
        <p:nvSpPr>
          <p:cNvPr id="194" name="Google Shape;194;g5208e3140f_0_138: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 sz="1200" b="0" i="0" u="none" strike="noStrike" cap="none">
                <a:solidFill>
                  <a:schemeClr val="dk1"/>
                </a:solidFill>
                <a:latin typeface="Calibri"/>
                <a:ea typeface="Calibri"/>
                <a:cs typeface="Calibri"/>
                <a:sym typeface="Calibri"/>
              </a:rPr>
              <a:t>5</a:t>
            </a:fld>
            <a:endParaRPr/>
          </a:p>
        </p:txBody>
      </p:sp>
    </p:spTree>
    <p:extLst>
      <p:ext uri="{BB962C8B-B14F-4D97-AF65-F5344CB8AC3E}">
        <p14:creationId xmlns:p14="http://schemas.microsoft.com/office/powerpoint/2010/main" val="1929455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226f88cc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5226f88cc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Discuss</a:t>
            </a:r>
            <a:r>
              <a:rPr lang="en-US" baseline="0" dirty="0" smtClean="0"/>
              <a:t> the many ‘hats’; leader, manager, office tech </a:t>
            </a:r>
            <a:endParaRPr dirty="0"/>
          </a:p>
        </p:txBody>
      </p:sp>
    </p:spTree>
    <p:extLst>
      <p:ext uri="{BB962C8B-B14F-4D97-AF65-F5344CB8AC3E}">
        <p14:creationId xmlns:p14="http://schemas.microsoft.com/office/powerpoint/2010/main" val="3273880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226f88cc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5226f88cc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“The 7 Habits</a:t>
            </a:r>
            <a:r>
              <a:rPr lang="en-US" baseline="0" dirty="0" smtClean="0"/>
              <a:t> of Highly Effective People’ by Stephen Covey</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1" baseline="0" dirty="0" smtClean="0"/>
              <a:t>Personal example: 30/60/90 days plan or quarterly plan; listening (not changing things for the sake of change; choosing your battles)</a:t>
            </a:r>
            <a:endParaRPr b="1" dirty="0"/>
          </a:p>
        </p:txBody>
      </p:sp>
    </p:spTree>
    <p:extLst>
      <p:ext uri="{BB962C8B-B14F-4D97-AF65-F5344CB8AC3E}">
        <p14:creationId xmlns:p14="http://schemas.microsoft.com/office/powerpoint/2010/main" val="3879749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226f88cc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5226f88cc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‘Procrastinate on Purpose’ by Rory </a:t>
            </a:r>
            <a:r>
              <a:rPr lang="en-US" dirty="0" err="1" smtClean="0"/>
              <a:t>Vaden</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Personal example;</a:t>
            </a:r>
            <a:r>
              <a:rPr lang="en-US" baseline="0" dirty="0" smtClean="0"/>
              <a:t> community/independent pharmacies (avoiding burnout)</a:t>
            </a:r>
            <a:endParaRPr dirty="0"/>
          </a:p>
        </p:txBody>
      </p:sp>
    </p:spTree>
    <p:extLst>
      <p:ext uri="{BB962C8B-B14F-4D97-AF65-F5344CB8AC3E}">
        <p14:creationId xmlns:p14="http://schemas.microsoft.com/office/powerpoint/2010/main" val="3608217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226f88cc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5226f88cc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References: </a:t>
            </a:r>
          </a:p>
          <a:p>
            <a:pPr marL="0" lvl="0" indent="0" algn="l" rtl="0">
              <a:spcBef>
                <a:spcPts val="0"/>
              </a:spcBef>
              <a:spcAft>
                <a:spcPts val="0"/>
              </a:spcAft>
              <a:buNone/>
            </a:pPr>
            <a:r>
              <a:rPr lang="en-US" dirty="0" smtClean="0"/>
              <a:t>-’The Four Conversations:</a:t>
            </a:r>
            <a:r>
              <a:rPr lang="en-US" baseline="0" dirty="0" smtClean="0"/>
              <a:t> Daily Communication That Gets Results’ by Jeffrey Ford</a:t>
            </a:r>
          </a:p>
          <a:p>
            <a:pPr marL="0" lvl="0" indent="0" algn="l" rtl="0">
              <a:spcBef>
                <a:spcPts val="0"/>
              </a:spcBef>
              <a:spcAft>
                <a:spcPts val="0"/>
              </a:spcAft>
              <a:buNone/>
            </a:pPr>
            <a:r>
              <a:rPr lang="en-US" baseline="0" dirty="0" smtClean="0"/>
              <a:t>-’Conscious Business’ by Fred </a:t>
            </a:r>
            <a:r>
              <a:rPr lang="en-US" baseline="0" dirty="0" err="1" smtClean="0"/>
              <a:t>Kofman</a:t>
            </a:r>
            <a:r>
              <a:rPr lang="en-US" baseline="0" dirty="0" smtClean="0"/>
              <a:t> OR ‘Your Job is Not Your Job’ and ‘Be A Player; Not a Victim’ </a:t>
            </a:r>
            <a:r>
              <a:rPr lang="en-US" baseline="0" dirty="0" err="1" smtClean="0"/>
              <a:t>Linkedin</a:t>
            </a:r>
            <a:r>
              <a:rPr lang="en-US" baseline="0" dirty="0" smtClean="0"/>
              <a:t> video series</a:t>
            </a:r>
          </a:p>
          <a:p>
            <a:pPr marL="0" lvl="0" indent="0" algn="l" rtl="0">
              <a:spcBef>
                <a:spcPts val="0"/>
              </a:spcBef>
              <a:spcAft>
                <a:spcPts val="0"/>
              </a:spcAft>
              <a:buNone/>
            </a:pPr>
            <a:r>
              <a:rPr lang="en-US" baseline="0" dirty="0" smtClean="0"/>
              <a:t>-’Power Questions: Build Relationships, Win New Business, and Influence Others’ by Andrew Sobel and </a:t>
            </a:r>
            <a:r>
              <a:rPr lang="en-US" baseline="0" dirty="0" err="1" smtClean="0"/>
              <a:t>Jeold</a:t>
            </a:r>
            <a:r>
              <a:rPr lang="en-US" baseline="0" dirty="0" smtClean="0"/>
              <a:t> </a:t>
            </a:r>
            <a:r>
              <a:rPr lang="en-US" baseline="0" dirty="0" err="1" smtClean="0"/>
              <a:t>Panas</a:t>
            </a:r>
            <a:endParaRPr lang="en-US" baseline="0" dirty="0" smtClean="0"/>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Discussion point: if you create that right culture, then you take some pressure off of yourself (e.g. what do you think; given </a:t>
            </a:r>
            <a:r>
              <a:rPr lang="en-US" baseline="0" dirty="0" err="1" smtClean="0"/>
              <a:t>A,B,C</a:t>
            </a:r>
            <a:r>
              <a:rPr lang="en-US" baseline="0" dirty="0" smtClean="0"/>
              <a:t>, how would you..)</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0778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56" name="Google Shape;56;p14"/>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57" name="Google Shape;57;p14"/>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58" name="Google Shape;58;p14"/>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rtl="0">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rtl="0">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rtl="0">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rtl="0">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rtl="0">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rtl="0">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rtl="0">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rtl="0">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59" name="Google Shape;59;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15"/>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62" name="Google Shape;62;p15"/>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63" name="Google Shape;63;p15"/>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64" name="Google Shape;64;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p16"/>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68" name="Google Shape;68;p1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9" name="Google Shape;69;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72" name="Google Shape;72;p17"/>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3" name="Google Shape;73;p17"/>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4" name="Google Shape;7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77" name="Google Shape;77;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80" name="Google Shape;80;p19"/>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1" name="Google Shape;81;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6"/>
        <p:cNvGrpSpPr/>
        <p:nvPr/>
      </p:nvGrpSpPr>
      <p:grpSpPr>
        <a:xfrm>
          <a:off x="0" y="0"/>
          <a:ext cx="0" cy="0"/>
          <a:chOff x="0" y="0"/>
          <a:chExt cx="0" cy="0"/>
        </a:xfrm>
      </p:grpSpPr>
      <p:sp>
        <p:nvSpPr>
          <p:cNvPr id="87" name="Google Shape;87;p21"/>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8" name="Google Shape;88;p2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89" name="Google Shape;89;p21"/>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4200"/>
              <a:buNone/>
              <a:defRPr>
                <a:solidFill>
                  <a:schemeClr val="lt2"/>
                </a:solidFill>
              </a:defRPr>
            </a:lvl1pPr>
            <a:lvl2pPr lvl="1" algn="ctr" rtl="0">
              <a:spcBef>
                <a:spcPts val="0"/>
              </a:spcBef>
              <a:spcAft>
                <a:spcPts val="0"/>
              </a:spcAft>
              <a:buClr>
                <a:schemeClr val="lt2"/>
              </a:buClr>
              <a:buSzPts val="4200"/>
              <a:buNone/>
              <a:defRPr>
                <a:solidFill>
                  <a:schemeClr val="lt2"/>
                </a:solidFill>
              </a:defRPr>
            </a:lvl2pPr>
            <a:lvl3pPr lvl="2" algn="ctr" rtl="0">
              <a:spcBef>
                <a:spcPts val="0"/>
              </a:spcBef>
              <a:spcAft>
                <a:spcPts val="0"/>
              </a:spcAft>
              <a:buClr>
                <a:schemeClr val="lt2"/>
              </a:buClr>
              <a:buSzPts val="4200"/>
              <a:buNone/>
              <a:defRPr>
                <a:solidFill>
                  <a:schemeClr val="lt2"/>
                </a:solidFill>
              </a:defRPr>
            </a:lvl3pPr>
            <a:lvl4pPr lvl="3" algn="ctr" rtl="0">
              <a:spcBef>
                <a:spcPts val="0"/>
              </a:spcBef>
              <a:spcAft>
                <a:spcPts val="0"/>
              </a:spcAft>
              <a:buClr>
                <a:schemeClr val="lt2"/>
              </a:buClr>
              <a:buSzPts val="4200"/>
              <a:buNone/>
              <a:defRPr>
                <a:solidFill>
                  <a:schemeClr val="lt2"/>
                </a:solidFill>
              </a:defRPr>
            </a:lvl4pPr>
            <a:lvl5pPr lvl="4" algn="ctr" rtl="0">
              <a:spcBef>
                <a:spcPts val="0"/>
              </a:spcBef>
              <a:spcAft>
                <a:spcPts val="0"/>
              </a:spcAft>
              <a:buClr>
                <a:schemeClr val="lt2"/>
              </a:buClr>
              <a:buSzPts val="4200"/>
              <a:buNone/>
              <a:defRPr>
                <a:solidFill>
                  <a:schemeClr val="lt2"/>
                </a:solidFill>
              </a:defRPr>
            </a:lvl5pPr>
            <a:lvl6pPr lvl="5" algn="ctr" rtl="0">
              <a:spcBef>
                <a:spcPts val="0"/>
              </a:spcBef>
              <a:spcAft>
                <a:spcPts val="0"/>
              </a:spcAft>
              <a:buClr>
                <a:schemeClr val="lt2"/>
              </a:buClr>
              <a:buSzPts val="4200"/>
              <a:buNone/>
              <a:defRPr>
                <a:solidFill>
                  <a:schemeClr val="lt2"/>
                </a:solidFill>
              </a:defRPr>
            </a:lvl6pPr>
            <a:lvl7pPr lvl="6" algn="ctr" rtl="0">
              <a:spcBef>
                <a:spcPts val="0"/>
              </a:spcBef>
              <a:spcAft>
                <a:spcPts val="0"/>
              </a:spcAft>
              <a:buClr>
                <a:schemeClr val="lt2"/>
              </a:buClr>
              <a:buSzPts val="4200"/>
              <a:buNone/>
              <a:defRPr>
                <a:solidFill>
                  <a:schemeClr val="lt2"/>
                </a:solidFill>
              </a:defRPr>
            </a:lvl7pPr>
            <a:lvl8pPr lvl="7" algn="ctr" rtl="0">
              <a:spcBef>
                <a:spcPts val="0"/>
              </a:spcBef>
              <a:spcAft>
                <a:spcPts val="0"/>
              </a:spcAft>
              <a:buClr>
                <a:schemeClr val="lt2"/>
              </a:buClr>
              <a:buSzPts val="4200"/>
              <a:buNone/>
              <a:defRPr>
                <a:solidFill>
                  <a:schemeClr val="lt2"/>
                </a:solidFill>
              </a:defRPr>
            </a:lvl8pPr>
            <a:lvl9pPr lvl="8" algn="ctr" rtl="0">
              <a:spcBef>
                <a:spcPts val="0"/>
              </a:spcBef>
              <a:spcAft>
                <a:spcPts val="0"/>
              </a:spcAft>
              <a:buClr>
                <a:schemeClr val="lt2"/>
              </a:buClr>
              <a:buSzPts val="4200"/>
              <a:buNone/>
              <a:defRPr>
                <a:solidFill>
                  <a:schemeClr val="lt2"/>
                </a:solidFill>
              </a:defRPr>
            </a:lvl9pPr>
          </a:lstStyle>
          <a:p>
            <a:endParaRPr/>
          </a:p>
        </p:txBody>
      </p:sp>
      <p:sp>
        <p:nvSpPr>
          <p:cNvPr id="90" name="Google Shape;90;p21"/>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rtl="0">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rtl="0">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rtl="0">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rtl="0">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rtl="0">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rtl="0">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rtl="0">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rtl="0">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91" name="Google Shape;91;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92" name="Google Shape;9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3"/>
        <p:cNvGrpSpPr/>
        <p:nvPr/>
      </p:nvGrpSpPr>
      <p:grpSpPr>
        <a:xfrm>
          <a:off x="0" y="0"/>
          <a:ext cx="0" cy="0"/>
          <a:chOff x="0" y="0"/>
          <a:chExt cx="0" cy="0"/>
        </a:xfrm>
      </p:grpSpPr>
      <p:sp>
        <p:nvSpPr>
          <p:cNvPr id="94" name="Google Shape;94;p22"/>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95" name="Google Shape;95;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6"/>
        <p:cNvGrpSpPr/>
        <p:nvPr/>
      </p:nvGrpSpPr>
      <p:grpSpPr>
        <a:xfrm>
          <a:off x="0" y="0"/>
          <a:ext cx="0" cy="0"/>
          <a:chOff x="0" y="0"/>
          <a:chExt cx="0" cy="0"/>
        </a:xfrm>
      </p:grpSpPr>
      <p:sp>
        <p:nvSpPr>
          <p:cNvPr id="97" name="Google Shape;97;p23"/>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3"/>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6000"/>
              <a:buNone/>
              <a:defRPr sz="16000">
                <a:solidFill>
                  <a:schemeClr val="lt2"/>
                </a:solidFill>
              </a:defRPr>
            </a:lvl1pPr>
            <a:lvl2pPr lvl="1" algn="ctr" rtl="0">
              <a:spcBef>
                <a:spcPts val="0"/>
              </a:spcBef>
              <a:spcAft>
                <a:spcPts val="0"/>
              </a:spcAft>
              <a:buClr>
                <a:schemeClr val="lt2"/>
              </a:buClr>
              <a:buSzPts val="16000"/>
              <a:buNone/>
              <a:defRPr sz="16000">
                <a:solidFill>
                  <a:schemeClr val="lt2"/>
                </a:solidFill>
              </a:defRPr>
            </a:lvl2pPr>
            <a:lvl3pPr lvl="2" algn="ctr" rtl="0">
              <a:spcBef>
                <a:spcPts val="0"/>
              </a:spcBef>
              <a:spcAft>
                <a:spcPts val="0"/>
              </a:spcAft>
              <a:buClr>
                <a:schemeClr val="lt2"/>
              </a:buClr>
              <a:buSzPts val="16000"/>
              <a:buNone/>
              <a:defRPr sz="16000">
                <a:solidFill>
                  <a:schemeClr val="lt2"/>
                </a:solidFill>
              </a:defRPr>
            </a:lvl3pPr>
            <a:lvl4pPr lvl="3" algn="ctr" rtl="0">
              <a:spcBef>
                <a:spcPts val="0"/>
              </a:spcBef>
              <a:spcAft>
                <a:spcPts val="0"/>
              </a:spcAft>
              <a:buClr>
                <a:schemeClr val="lt2"/>
              </a:buClr>
              <a:buSzPts val="16000"/>
              <a:buNone/>
              <a:defRPr sz="16000">
                <a:solidFill>
                  <a:schemeClr val="lt2"/>
                </a:solidFill>
              </a:defRPr>
            </a:lvl4pPr>
            <a:lvl5pPr lvl="4" algn="ctr" rtl="0">
              <a:spcBef>
                <a:spcPts val="0"/>
              </a:spcBef>
              <a:spcAft>
                <a:spcPts val="0"/>
              </a:spcAft>
              <a:buClr>
                <a:schemeClr val="lt2"/>
              </a:buClr>
              <a:buSzPts val="16000"/>
              <a:buNone/>
              <a:defRPr sz="16000">
                <a:solidFill>
                  <a:schemeClr val="lt2"/>
                </a:solidFill>
              </a:defRPr>
            </a:lvl5pPr>
            <a:lvl6pPr lvl="5" algn="ctr" rtl="0">
              <a:spcBef>
                <a:spcPts val="0"/>
              </a:spcBef>
              <a:spcAft>
                <a:spcPts val="0"/>
              </a:spcAft>
              <a:buClr>
                <a:schemeClr val="lt2"/>
              </a:buClr>
              <a:buSzPts val="16000"/>
              <a:buNone/>
              <a:defRPr sz="16000">
                <a:solidFill>
                  <a:schemeClr val="lt2"/>
                </a:solidFill>
              </a:defRPr>
            </a:lvl6pPr>
            <a:lvl7pPr lvl="6" algn="ctr" rtl="0">
              <a:spcBef>
                <a:spcPts val="0"/>
              </a:spcBef>
              <a:spcAft>
                <a:spcPts val="0"/>
              </a:spcAft>
              <a:buClr>
                <a:schemeClr val="lt2"/>
              </a:buClr>
              <a:buSzPts val="16000"/>
              <a:buNone/>
              <a:defRPr sz="16000">
                <a:solidFill>
                  <a:schemeClr val="lt2"/>
                </a:solidFill>
              </a:defRPr>
            </a:lvl7pPr>
            <a:lvl8pPr lvl="7" algn="ctr" rtl="0">
              <a:spcBef>
                <a:spcPts val="0"/>
              </a:spcBef>
              <a:spcAft>
                <a:spcPts val="0"/>
              </a:spcAft>
              <a:buClr>
                <a:schemeClr val="lt2"/>
              </a:buClr>
              <a:buSzPts val="16000"/>
              <a:buNone/>
              <a:defRPr sz="16000">
                <a:solidFill>
                  <a:schemeClr val="lt2"/>
                </a:solidFill>
              </a:defRPr>
            </a:lvl8pPr>
            <a:lvl9pPr lvl="8" algn="ctr" rtl="0">
              <a:spcBef>
                <a:spcPts val="0"/>
              </a:spcBef>
              <a:spcAft>
                <a:spcPts val="0"/>
              </a:spcAft>
              <a:buClr>
                <a:schemeClr val="lt2"/>
              </a:buClr>
              <a:buSzPts val="16000"/>
              <a:buNone/>
              <a:defRPr sz="16000">
                <a:solidFill>
                  <a:schemeClr val="lt2"/>
                </a:solidFill>
              </a:defRPr>
            </a:lvl9pPr>
          </a:lstStyle>
          <a:p>
            <a:r>
              <a:t>xx%</a:t>
            </a:r>
          </a:p>
        </p:txBody>
      </p:sp>
      <p:sp>
        <p:nvSpPr>
          <p:cNvPr id="99" name="Google Shape;99;p23"/>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0" name="Google Shape;10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3"/>
        <p:cNvGrpSpPr/>
        <p:nvPr/>
      </p:nvGrpSpPr>
      <p:grpSpPr>
        <a:xfrm>
          <a:off x="0" y="0"/>
          <a:ext cx="0" cy="0"/>
          <a:chOff x="0" y="0"/>
          <a:chExt cx="0" cy="0"/>
        </a:xfrm>
      </p:grpSpPr>
      <p:sp>
        <p:nvSpPr>
          <p:cNvPr id="104" name="Google Shape;104;p25"/>
          <p:cNvSpPr txBox="1">
            <a:spLocks noGrp="1"/>
          </p:cNvSpPr>
          <p:nvPr>
            <p:ph type="title"/>
          </p:nvPr>
        </p:nvSpPr>
        <p:spPr>
          <a:xfrm>
            <a:off x="628650" y="273844"/>
            <a:ext cx="7886700" cy="9942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2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4200"/>
              <a:buFont typeface="Arial"/>
              <a:buNone/>
              <a:defRPr sz="1400"/>
            </a:lvl2pPr>
            <a:lvl3pPr lvl="2" indent="0" rtl="0">
              <a:spcBef>
                <a:spcPts val="0"/>
              </a:spcBef>
              <a:spcAft>
                <a:spcPts val="0"/>
              </a:spcAft>
              <a:buSzPts val="4200"/>
              <a:buFont typeface="Arial"/>
              <a:buNone/>
              <a:defRPr sz="1400"/>
            </a:lvl3pPr>
            <a:lvl4pPr lvl="3" indent="0" rtl="0">
              <a:spcBef>
                <a:spcPts val="0"/>
              </a:spcBef>
              <a:spcAft>
                <a:spcPts val="0"/>
              </a:spcAft>
              <a:buSzPts val="4200"/>
              <a:buFont typeface="Arial"/>
              <a:buNone/>
              <a:defRPr sz="1400"/>
            </a:lvl4pPr>
            <a:lvl5pPr lvl="4" indent="0" rtl="0">
              <a:spcBef>
                <a:spcPts val="0"/>
              </a:spcBef>
              <a:spcAft>
                <a:spcPts val="0"/>
              </a:spcAft>
              <a:buSzPts val="4200"/>
              <a:buFont typeface="Arial"/>
              <a:buNone/>
              <a:defRPr sz="1400"/>
            </a:lvl5pPr>
            <a:lvl6pPr lvl="5" indent="0" rtl="0">
              <a:spcBef>
                <a:spcPts val="0"/>
              </a:spcBef>
              <a:spcAft>
                <a:spcPts val="0"/>
              </a:spcAft>
              <a:buSzPts val="4200"/>
              <a:buFont typeface="Arial"/>
              <a:buNone/>
              <a:defRPr sz="1400"/>
            </a:lvl6pPr>
            <a:lvl7pPr lvl="6" indent="0" rtl="0">
              <a:spcBef>
                <a:spcPts val="0"/>
              </a:spcBef>
              <a:spcAft>
                <a:spcPts val="0"/>
              </a:spcAft>
              <a:buSzPts val="4200"/>
              <a:buFont typeface="Arial"/>
              <a:buNone/>
              <a:defRPr sz="1400"/>
            </a:lvl7pPr>
            <a:lvl8pPr lvl="7" indent="0" rtl="0">
              <a:spcBef>
                <a:spcPts val="0"/>
              </a:spcBef>
              <a:spcAft>
                <a:spcPts val="0"/>
              </a:spcAft>
              <a:buSzPts val="4200"/>
              <a:buFont typeface="Arial"/>
              <a:buNone/>
              <a:defRPr sz="1400"/>
            </a:lvl8pPr>
            <a:lvl9pPr lvl="8" indent="0" rtl="0">
              <a:spcBef>
                <a:spcPts val="0"/>
              </a:spcBef>
              <a:spcAft>
                <a:spcPts val="0"/>
              </a:spcAft>
              <a:buSzPts val="4200"/>
              <a:buFont typeface="Arial"/>
              <a:buNone/>
              <a:defRPr sz="1400"/>
            </a:lvl9pPr>
          </a:lstStyle>
          <a:p>
            <a:endParaRPr/>
          </a:p>
        </p:txBody>
      </p:sp>
      <p:sp>
        <p:nvSpPr>
          <p:cNvPr id="105" name="Google Shape;105;p25"/>
          <p:cNvSpPr txBox="1">
            <a:spLocks noGrp="1"/>
          </p:cNvSpPr>
          <p:nvPr>
            <p:ph type="body" idx="1"/>
          </p:nvPr>
        </p:nvSpPr>
        <p:spPr>
          <a:xfrm>
            <a:off x="628650" y="1369219"/>
            <a:ext cx="7886700" cy="3263400"/>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6" name="Google Shape;106;p25"/>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L="0" marR="0" lvl="0" indent="0" algn="l" rtl="0">
              <a:lnSpc>
                <a:spcPct val="100000"/>
              </a:lnSpc>
              <a:spcBef>
                <a:spcPts val="0"/>
              </a:spcBef>
              <a:spcAft>
                <a:spcPts val="0"/>
              </a:spcAft>
              <a:buClr>
                <a:srgbClr val="888888"/>
              </a:buClr>
              <a:buSzPts val="1100"/>
              <a:buFont typeface="Calibri"/>
              <a:buNone/>
              <a:defRPr sz="900" b="0" i="0" u="none" strike="noStrike" cap="none">
                <a:solidFill>
                  <a:srgbClr val="888888"/>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107" name="Google Shape;107;p25"/>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L="0" marR="0" lvl="0" indent="0" algn="ctr" rtl="0">
              <a:lnSpc>
                <a:spcPct val="100000"/>
              </a:lnSpc>
              <a:spcBef>
                <a:spcPts val="0"/>
              </a:spcBef>
              <a:spcAft>
                <a:spcPts val="0"/>
              </a:spcAft>
              <a:buClr>
                <a:srgbClr val="888888"/>
              </a:buClr>
              <a:buSzPts val="1100"/>
              <a:buFont typeface="Calibri"/>
              <a:buNone/>
              <a:defRPr sz="900" b="0" i="0" u="none" strike="noStrike" cap="none">
                <a:solidFill>
                  <a:srgbClr val="888888"/>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108" name="Google Shape;108;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chemeClr val="dk1"/>
              </a:solidFill>
              <a:latin typeface="Economica"/>
              <a:ea typeface="Economica"/>
              <a:cs typeface="Economica"/>
              <a:sym typeface="Economic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52" name="Google Shape;52;p13"/>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rtl="0">
              <a:lnSpc>
                <a:spcPct val="115000"/>
              </a:lnSpc>
              <a:spcBef>
                <a:spcPts val="1600"/>
              </a:spcBef>
              <a:spcAft>
                <a:spcPts val="0"/>
              </a:spcAft>
              <a:buClr>
                <a:schemeClr val="dk1"/>
              </a:buClr>
              <a:buSzPts val="1400"/>
              <a:buFont typeface="Open Sans"/>
              <a:buChar char="○"/>
              <a:defRPr sz="1400">
                <a:solidFill>
                  <a:schemeClr val="dk1"/>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1"/>
              </a:buClr>
              <a:buSzPts val="1400"/>
              <a:buFont typeface="Open Sans"/>
              <a:buChar char="■"/>
              <a:defRPr sz="1400">
                <a:solidFill>
                  <a:schemeClr val="dk1"/>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1"/>
              </a:buClr>
              <a:buSzPts val="1400"/>
              <a:buFont typeface="Open Sans"/>
              <a:buChar char="●"/>
              <a:defRPr sz="1400">
                <a:solidFill>
                  <a:schemeClr val="dk1"/>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1"/>
              </a:buClr>
              <a:buSzPts val="1400"/>
              <a:buFont typeface="Open Sans"/>
              <a:buChar char="○"/>
              <a:defRPr sz="1400">
                <a:solidFill>
                  <a:schemeClr val="dk1"/>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1"/>
              </a:buClr>
              <a:buSzPts val="1400"/>
              <a:buFont typeface="Open Sans"/>
              <a:buChar char="■"/>
              <a:defRPr sz="1400">
                <a:solidFill>
                  <a:schemeClr val="dk1"/>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1"/>
              </a:buClr>
              <a:buSzPts val="1400"/>
              <a:buFont typeface="Open Sans"/>
              <a:buChar char="●"/>
              <a:defRPr sz="1400">
                <a:solidFill>
                  <a:schemeClr val="dk1"/>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1"/>
              </a:buClr>
              <a:buSzPts val="1400"/>
              <a:buFont typeface="Open Sans"/>
              <a:buChar char="○"/>
              <a:defRPr sz="1400">
                <a:solidFill>
                  <a:schemeClr val="dk1"/>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1"/>
              </a:buClr>
              <a:buSzPts val="1400"/>
              <a:buFont typeface="Open Sans"/>
              <a:buChar char="■"/>
              <a:defRPr sz="1400">
                <a:solidFill>
                  <a:schemeClr val="dk1"/>
                </a:solidFill>
                <a:latin typeface="Open Sans"/>
                <a:ea typeface="Open Sans"/>
                <a:cs typeface="Open Sans"/>
                <a:sym typeface="Open Sans"/>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Economica"/>
                <a:ea typeface="Economica"/>
                <a:cs typeface="Economica"/>
                <a:sym typeface="Economica"/>
              </a:defRPr>
            </a:lvl1pPr>
            <a:lvl2pPr lvl="1" algn="r" rtl="0">
              <a:buNone/>
              <a:defRPr sz="1000">
                <a:solidFill>
                  <a:schemeClr val="dk1"/>
                </a:solidFill>
                <a:latin typeface="Economica"/>
                <a:ea typeface="Economica"/>
                <a:cs typeface="Economica"/>
                <a:sym typeface="Economica"/>
              </a:defRPr>
            </a:lvl2pPr>
            <a:lvl3pPr lvl="2" algn="r" rtl="0">
              <a:buNone/>
              <a:defRPr sz="1000">
                <a:solidFill>
                  <a:schemeClr val="dk1"/>
                </a:solidFill>
                <a:latin typeface="Economica"/>
                <a:ea typeface="Economica"/>
                <a:cs typeface="Economica"/>
                <a:sym typeface="Economica"/>
              </a:defRPr>
            </a:lvl3pPr>
            <a:lvl4pPr lvl="3" algn="r" rtl="0">
              <a:buNone/>
              <a:defRPr sz="1000">
                <a:solidFill>
                  <a:schemeClr val="dk1"/>
                </a:solidFill>
                <a:latin typeface="Economica"/>
                <a:ea typeface="Economica"/>
                <a:cs typeface="Economica"/>
                <a:sym typeface="Economica"/>
              </a:defRPr>
            </a:lvl4pPr>
            <a:lvl5pPr lvl="4" algn="r" rtl="0">
              <a:buNone/>
              <a:defRPr sz="1000">
                <a:solidFill>
                  <a:schemeClr val="dk1"/>
                </a:solidFill>
                <a:latin typeface="Economica"/>
                <a:ea typeface="Economica"/>
                <a:cs typeface="Economica"/>
                <a:sym typeface="Economica"/>
              </a:defRPr>
            </a:lvl5pPr>
            <a:lvl6pPr lvl="5" algn="r" rtl="0">
              <a:buNone/>
              <a:defRPr sz="1000">
                <a:solidFill>
                  <a:schemeClr val="dk1"/>
                </a:solidFill>
                <a:latin typeface="Economica"/>
                <a:ea typeface="Economica"/>
                <a:cs typeface="Economica"/>
                <a:sym typeface="Economica"/>
              </a:defRPr>
            </a:lvl6pPr>
            <a:lvl7pPr lvl="6" algn="r" rtl="0">
              <a:buNone/>
              <a:defRPr sz="1000">
                <a:solidFill>
                  <a:schemeClr val="dk1"/>
                </a:solidFill>
                <a:latin typeface="Economica"/>
                <a:ea typeface="Economica"/>
                <a:cs typeface="Economica"/>
                <a:sym typeface="Economica"/>
              </a:defRPr>
            </a:lvl7pPr>
            <a:lvl8pPr lvl="7" algn="r" rtl="0">
              <a:buNone/>
              <a:defRPr sz="1000">
                <a:solidFill>
                  <a:schemeClr val="dk1"/>
                </a:solidFill>
                <a:latin typeface="Economica"/>
                <a:ea typeface="Economica"/>
                <a:cs typeface="Economica"/>
                <a:sym typeface="Economica"/>
              </a:defRPr>
            </a:lvl8pPr>
            <a:lvl9pPr lvl="8" algn="r" rtl="0">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6" r:id="rId7"/>
    <p:sldLayoutId id="2147483667" r:id="rId8"/>
    <p:sldLayoutId id="2147483668" r:id="rId9"/>
    <p:sldLayoutId id="2147483669" r:id="rId10"/>
    <p:sldLayoutId id="214748367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dca.ca.gov/webapps/pharmacy/subscribe.php"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hyperlink" Target="https://www.pharmacy.ca.gov/laws_regs/1715_65_inv_rec_rpt_faq.pdf" TargetMode="External"/><Relationship Id="rId5" Type="http://schemas.openxmlformats.org/officeDocument/2006/relationships/hyperlink" Target="https://www.pharmacy.ca.gov/publications/inspections_brochure.pdf" TargetMode="External"/><Relationship Id="rId4" Type="http://schemas.openxmlformats.org/officeDocument/2006/relationships/hyperlink" Target="https://www.pharmacy.ca.gov/laws_regs/lawbook.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hyperlink" Target="https://www.pharmacy.ca.gov/licensees/facility/self_assess.s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hyperlink" Target="https://www.pharmacy.ca.gov/publications/inspections_brochure.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6"/>
          <p:cNvSpPr txBox="1">
            <a:spLocks noGrp="1"/>
          </p:cNvSpPr>
          <p:nvPr>
            <p:ph type="ctrTitle"/>
          </p:nvPr>
        </p:nvSpPr>
        <p:spPr>
          <a:xfrm>
            <a:off x="1398159" y="933162"/>
            <a:ext cx="6858000" cy="1790700"/>
          </a:xfrm>
          <a:prstGeom prst="rect">
            <a:avLst/>
          </a:prstGeom>
          <a:noFill/>
          <a:ln>
            <a:noFill/>
          </a:ln>
        </p:spPr>
        <p:txBody>
          <a:bodyPr spcFirstLastPara="1" wrap="square" lIns="68575" tIns="34275" rIns="68575" bIns="34275" anchor="b" anchorCtr="0">
            <a:noAutofit/>
          </a:bodyPr>
          <a:lstStyle/>
          <a:p>
            <a:pPr marL="0" marR="0" lvl="0" indent="0" algn="ctr" rtl="0">
              <a:lnSpc>
                <a:spcPct val="90000"/>
              </a:lnSpc>
              <a:spcBef>
                <a:spcPts val="0"/>
              </a:spcBef>
              <a:spcAft>
                <a:spcPts val="0"/>
              </a:spcAft>
              <a:buClr>
                <a:srgbClr val="C00000"/>
              </a:buClr>
              <a:buFont typeface="Arial"/>
              <a:buNone/>
            </a:pPr>
            <a:r>
              <a:rPr lang="en-US" sz="4500" b="1" i="0" u="none" strike="noStrike" cap="none" dirty="0" smtClean="0">
                <a:solidFill>
                  <a:srgbClr val="000000"/>
                </a:solidFill>
              </a:rPr>
              <a:t>Leading and Managing </a:t>
            </a:r>
            <a:br>
              <a:rPr lang="en-US" sz="4500" b="1" i="0" u="none" strike="noStrike" cap="none" dirty="0" smtClean="0">
                <a:solidFill>
                  <a:srgbClr val="000000"/>
                </a:solidFill>
              </a:rPr>
            </a:br>
            <a:r>
              <a:rPr lang="en-US" sz="4500" b="1" dirty="0" smtClean="0">
                <a:solidFill>
                  <a:srgbClr val="000000"/>
                </a:solidFill>
              </a:rPr>
              <a:t>as a new PIC </a:t>
            </a:r>
            <a:endParaRPr dirty="0">
              <a:solidFill>
                <a:srgbClr val="000000"/>
              </a:solidFill>
            </a:endParaRPr>
          </a:p>
        </p:txBody>
      </p:sp>
      <p:pic>
        <p:nvPicPr>
          <p:cNvPr id="114" name="Google Shape;114;p26"/>
          <p:cNvPicPr preferRelativeResize="0"/>
          <p:nvPr/>
        </p:nvPicPr>
        <p:blipFill rotWithShape="1">
          <a:blip r:embed="rId3">
            <a:alphaModFix/>
          </a:blip>
          <a:srcRect/>
          <a:stretch/>
        </p:blipFill>
        <p:spPr>
          <a:xfrm>
            <a:off x="2337133" y="3453921"/>
            <a:ext cx="4457700" cy="1024500"/>
          </a:xfrm>
          <a:prstGeom prst="rect">
            <a:avLst/>
          </a:prstGeom>
          <a:noFill/>
          <a:ln>
            <a:noFill/>
          </a:ln>
        </p:spPr>
      </p:pic>
      <p:sp>
        <p:nvSpPr>
          <p:cNvPr id="115" name="Google Shape;115;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a:t>
            </a:fld>
            <a:endParaRPr/>
          </a:p>
        </p:txBody>
      </p:sp>
      <p:sp>
        <p:nvSpPr>
          <p:cNvPr id="116" name="Google Shape;116;p26"/>
          <p:cNvSpPr txBox="1"/>
          <p:nvPr/>
        </p:nvSpPr>
        <p:spPr>
          <a:xfrm>
            <a:off x="840750" y="4699225"/>
            <a:ext cx="7415400" cy="35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“Underwritten by The Jack &amp; Priscilla Schlegel Endowed Leadership Development Fund”</a:t>
            </a:r>
            <a:endParaRPr>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36"/>
          <p:cNvPicPr preferRelativeResize="0"/>
          <p:nvPr/>
        </p:nvPicPr>
        <p:blipFill rotWithShape="1">
          <a:blip r:embed="rId3">
            <a:alphaModFix/>
          </a:blip>
          <a:srcRect/>
          <a:stretch/>
        </p:blipFill>
        <p:spPr>
          <a:xfrm>
            <a:off x="4686293" y="0"/>
            <a:ext cx="4457700" cy="1024500"/>
          </a:xfrm>
          <a:prstGeom prst="rect">
            <a:avLst/>
          </a:prstGeom>
          <a:noFill/>
          <a:ln>
            <a:noFill/>
          </a:ln>
        </p:spPr>
      </p:pic>
      <p:sp>
        <p:nvSpPr>
          <p:cNvPr id="197" name="Google Shape;197;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198" name="Google Shape;198;p36"/>
          <p:cNvSpPr txBox="1">
            <a:spLocks noGrp="1"/>
          </p:cNvSpPr>
          <p:nvPr>
            <p:ph type="title"/>
          </p:nvPr>
        </p:nvSpPr>
        <p:spPr>
          <a:xfrm>
            <a:off x="311700" y="-46103"/>
            <a:ext cx="8520600" cy="434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800" dirty="0" smtClean="0"/>
              <a:t>MANAGEMENT </a:t>
            </a:r>
            <a:endParaRPr sz="4800" dirty="0"/>
          </a:p>
          <a:p>
            <a:pPr marL="0" lvl="0" indent="0" algn="l" rtl="0">
              <a:spcBef>
                <a:spcPts val="0"/>
              </a:spcBef>
              <a:spcAft>
                <a:spcPts val="0"/>
              </a:spcAft>
              <a:buNone/>
            </a:pPr>
            <a:endParaRPr sz="4800" dirty="0"/>
          </a:p>
          <a:p>
            <a:pPr marL="0" lvl="0" indent="0" algn="l" rtl="0">
              <a:spcBef>
                <a:spcPts val="0"/>
              </a:spcBef>
              <a:spcAft>
                <a:spcPts val="0"/>
              </a:spcAft>
              <a:buNone/>
            </a:pPr>
            <a:endParaRPr sz="4800" dirty="0"/>
          </a:p>
        </p:txBody>
      </p:sp>
    </p:spTree>
    <p:extLst>
      <p:ext uri="{BB962C8B-B14F-4D97-AF65-F5344CB8AC3E}">
        <p14:creationId xmlns:p14="http://schemas.microsoft.com/office/powerpoint/2010/main" val="4035655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36"/>
          <p:cNvPicPr preferRelativeResize="0"/>
          <p:nvPr/>
        </p:nvPicPr>
        <p:blipFill rotWithShape="1">
          <a:blip r:embed="rId3">
            <a:alphaModFix/>
          </a:blip>
          <a:srcRect/>
          <a:stretch/>
        </p:blipFill>
        <p:spPr>
          <a:xfrm>
            <a:off x="4686293" y="0"/>
            <a:ext cx="4457700" cy="1024500"/>
          </a:xfrm>
          <a:prstGeom prst="rect">
            <a:avLst/>
          </a:prstGeom>
          <a:noFill/>
          <a:ln>
            <a:noFill/>
          </a:ln>
        </p:spPr>
      </p:pic>
      <p:sp>
        <p:nvSpPr>
          <p:cNvPr id="197" name="Google Shape;197;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198" name="Google Shape;198;p36"/>
          <p:cNvSpPr txBox="1">
            <a:spLocks noGrp="1"/>
          </p:cNvSpPr>
          <p:nvPr>
            <p:ph type="title"/>
          </p:nvPr>
        </p:nvSpPr>
        <p:spPr>
          <a:xfrm>
            <a:off x="360220" y="2155921"/>
            <a:ext cx="8520600" cy="3106544"/>
          </a:xfrm>
          <a:prstGeom prst="rect">
            <a:avLst/>
          </a:prstGeom>
        </p:spPr>
        <p:txBody>
          <a:bodyPr spcFirstLastPara="1" wrap="square" lIns="91425" tIns="91425" rIns="91425" bIns="91425" anchor="b" anchorCtr="0">
            <a:noAutofit/>
          </a:bodyPr>
          <a:lstStyle/>
          <a:p>
            <a:pPr lvl="0"/>
            <a:r>
              <a:rPr lang="en-US" sz="4400" dirty="0" smtClean="0"/>
              <a:t>“A </a:t>
            </a:r>
            <a:r>
              <a:rPr lang="en-US" sz="4400" dirty="0"/>
              <a:t>man should first direct himself in the way he should go, only then should he instruct others</a:t>
            </a:r>
            <a:r>
              <a:rPr lang="en-US" sz="4400" dirty="0" smtClean="0"/>
              <a:t>.” </a:t>
            </a:r>
            <a:r>
              <a:rPr lang="en-US" sz="3600" dirty="0" smtClean="0"/>
              <a:t>-</a:t>
            </a:r>
            <a:r>
              <a:rPr lang="en-US" sz="3600" i="1" dirty="0" smtClean="0"/>
              <a:t>Buddha</a:t>
            </a:r>
            <a:endParaRPr sz="3600" i="1" dirty="0"/>
          </a:p>
          <a:p>
            <a:pPr marL="0" lvl="0" indent="0" algn="l" rtl="0">
              <a:spcBef>
                <a:spcPts val="0"/>
              </a:spcBef>
              <a:spcAft>
                <a:spcPts val="0"/>
              </a:spcAft>
              <a:buNone/>
            </a:pPr>
            <a:endParaRPr sz="4800" dirty="0"/>
          </a:p>
          <a:p>
            <a:pPr marL="0" lvl="0" indent="0" algn="l" rtl="0">
              <a:spcBef>
                <a:spcPts val="0"/>
              </a:spcBef>
              <a:spcAft>
                <a:spcPts val="0"/>
              </a:spcAft>
              <a:buNone/>
            </a:pPr>
            <a:endParaRPr sz="4800" dirty="0"/>
          </a:p>
        </p:txBody>
      </p:sp>
    </p:spTree>
    <p:extLst>
      <p:ext uri="{BB962C8B-B14F-4D97-AF65-F5344CB8AC3E}">
        <p14:creationId xmlns:p14="http://schemas.microsoft.com/office/powerpoint/2010/main" val="598963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12</a:t>
            </a:fld>
            <a:endParaRPr/>
          </a:p>
        </p:txBody>
      </p:sp>
      <p:pic>
        <p:nvPicPr>
          <p:cNvPr id="213" name="Google Shape;213;p38"/>
          <p:cNvPicPr preferRelativeResize="0"/>
          <p:nvPr/>
        </p:nvPicPr>
        <p:blipFill rotWithShape="1">
          <a:blip r:embed="rId3">
            <a:alphaModFix/>
          </a:blip>
          <a:srcRect/>
          <a:stretch/>
        </p:blipFill>
        <p:spPr>
          <a:xfrm>
            <a:off x="4686293" y="0"/>
            <a:ext cx="4457700" cy="1024500"/>
          </a:xfrm>
          <a:prstGeom prst="rect">
            <a:avLst/>
          </a:prstGeom>
          <a:noFill/>
          <a:ln>
            <a:noFill/>
          </a:ln>
        </p:spPr>
      </p:pic>
      <p:sp>
        <p:nvSpPr>
          <p:cNvPr id="2" name="Title 1"/>
          <p:cNvSpPr>
            <a:spLocks noGrp="1"/>
          </p:cNvSpPr>
          <p:nvPr>
            <p:ph type="title"/>
          </p:nvPr>
        </p:nvSpPr>
        <p:spPr/>
        <p:txBody>
          <a:bodyPr/>
          <a:lstStyle/>
          <a:p>
            <a:r>
              <a:rPr lang="en-US" dirty="0" smtClean="0"/>
              <a:t>Managing Yourself</a:t>
            </a:r>
            <a:endParaRPr lang="en-US" dirty="0"/>
          </a:p>
        </p:txBody>
      </p:sp>
      <p:sp>
        <p:nvSpPr>
          <p:cNvPr id="4" name="TextBox 3"/>
          <p:cNvSpPr txBox="1"/>
          <p:nvPr/>
        </p:nvSpPr>
        <p:spPr>
          <a:xfrm>
            <a:off x="546831" y="1232822"/>
            <a:ext cx="8296780" cy="2908489"/>
          </a:xfrm>
          <a:prstGeom prst="rect">
            <a:avLst/>
          </a:prstGeom>
          <a:noFill/>
        </p:spPr>
        <p:txBody>
          <a:bodyPr wrap="square" rtlCol="0">
            <a:spAutoFit/>
          </a:bodyPr>
          <a:lstStyle/>
          <a:p>
            <a:pPr marL="457200" indent="-381000">
              <a:lnSpc>
                <a:spcPct val="150000"/>
              </a:lnSpc>
              <a:buSzPts val="2400"/>
              <a:buFont typeface="Arial"/>
              <a:buChar char="●"/>
            </a:pPr>
            <a:r>
              <a:rPr lang="en-US" sz="1800" dirty="0"/>
              <a:t>Maxwell’s ‘Law of the Lid’</a:t>
            </a:r>
          </a:p>
          <a:p>
            <a:pPr marL="457200" lvl="0" indent="-381000">
              <a:lnSpc>
                <a:spcPct val="150000"/>
              </a:lnSpc>
              <a:buSzPts val="2400"/>
              <a:buChar char="●"/>
            </a:pPr>
            <a:r>
              <a:rPr lang="en-US" sz="1800" dirty="0" smtClean="0"/>
              <a:t>Speed vs. Efficiency</a:t>
            </a:r>
          </a:p>
          <a:p>
            <a:pPr marL="457200" lvl="0" indent="-381000">
              <a:lnSpc>
                <a:spcPct val="150000"/>
              </a:lnSpc>
              <a:buSzPts val="2400"/>
              <a:buChar char="●"/>
            </a:pPr>
            <a:r>
              <a:rPr lang="en-US" sz="1800" dirty="0" smtClean="0"/>
              <a:t>Get Organized; you cannot be efficient or prioritize if you aren’t organized</a:t>
            </a:r>
          </a:p>
          <a:p>
            <a:pPr marL="457200" lvl="0" indent="-381000">
              <a:lnSpc>
                <a:spcPct val="150000"/>
              </a:lnSpc>
              <a:buSzPts val="2400"/>
              <a:buChar char="●"/>
            </a:pPr>
            <a:r>
              <a:rPr lang="en-US" sz="1800" dirty="0" smtClean="0"/>
              <a:t>PRIORITIZE; Eisenhower Matrix </a:t>
            </a:r>
          </a:p>
          <a:p>
            <a:pPr marL="457200" lvl="0" indent="-381000">
              <a:lnSpc>
                <a:spcPct val="150000"/>
              </a:lnSpc>
              <a:buSzPts val="2400"/>
              <a:buChar char="●"/>
            </a:pPr>
            <a:r>
              <a:rPr lang="en-US" sz="1800" dirty="0" smtClean="0"/>
              <a:t>Documentation and Filing (readily retrievable)</a:t>
            </a:r>
          </a:p>
          <a:p>
            <a:pPr marL="457200" lvl="0" indent="-381000">
              <a:lnSpc>
                <a:spcPct val="150000"/>
              </a:lnSpc>
              <a:buSzPts val="2400"/>
              <a:buChar char="●"/>
            </a:pPr>
            <a:r>
              <a:rPr lang="en-US" sz="1800" dirty="0" smtClean="0"/>
              <a:t>AUTOMATE; “a bad process will beat a good person every time” </a:t>
            </a:r>
          </a:p>
          <a:p>
            <a:pPr marL="457200" lvl="0" indent="-381000">
              <a:lnSpc>
                <a:spcPct val="150000"/>
              </a:lnSpc>
              <a:buSzPts val="2400"/>
              <a:buChar char="●"/>
            </a:pPr>
            <a:endParaRPr lang="en-US" dirty="0"/>
          </a:p>
        </p:txBody>
      </p:sp>
      <p:sp>
        <p:nvSpPr>
          <p:cNvPr id="5" name="Rectangle 4"/>
          <p:cNvSpPr/>
          <p:nvPr/>
        </p:nvSpPr>
        <p:spPr>
          <a:xfrm>
            <a:off x="546824" y="4051494"/>
            <a:ext cx="8597169" cy="646331"/>
          </a:xfrm>
          <a:prstGeom prst="rect">
            <a:avLst/>
          </a:prstGeom>
        </p:spPr>
        <p:txBody>
          <a:bodyPr wrap="square">
            <a:spAutoFit/>
          </a:bodyPr>
          <a:lstStyle/>
          <a:p>
            <a:r>
              <a:rPr lang="en-US" sz="1800" b="1" dirty="0">
                <a:solidFill>
                  <a:srgbClr val="333333"/>
                </a:solidFill>
                <a:latin typeface="Soleil"/>
              </a:rPr>
              <a:t>“What is important is seldom urgent, and what is urgent is </a:t>
            </a:r>
            <a:r>
              <a:rPr lang="en-US" sz="1800" b="1" dirty="0" smtClean="0">
                <a:solidFill>
                  <a:srgbClr val="333333"/>
                </a:solidFill>
                <a:latin typeface="Soleil"/>
              </a:rPr>
              <a:t>seldom important.” </a:t>
            </a:r>
            <a:r>
              <a:rPr lang="en-US" i="1" dirty="0">
                <a:solidFill>
                  <a:srgbClr val="333333"/>
                </a:solidFill>
                <a:latin typeface="Soleil"/>
              </a:rPr>
              <a:t>-</a:t>
            </a:r>
            <a:r>
              <a:rPr lang="en-US" sz="1200" i="1" dirty="0" smtClean="0">
                <a:solidFill>
                  <a:srgbClr val="333333"/>
                </a:solidFill>
                <a:latin typeface="Soleil"/>
              </a:rPr>
              <a:t>34</a:t>
            </a:r>
            <a:r>
              <a:rPr lang="en-US" sz="1200" i="1" baseline="30000" dirty="0" smtClean="0">
                <a:solidFill>
                  <a:srgbClr val="333333"/>
                </a:solidFill>
                <a:latin typeface="Soleil"/>
              </a:rPr>
              <a:t>th</a:t>
            </a:r>
            <a:r>
              <a:rPr lang="en-US" sz="1200" i="1" dirty="0" smtClean="0">
                <a:solidFill>
                  <a:srgbClr val="333333"/>
                </a:solidFill>
                <a:latin typeface="Soleil"/>
              </a:rPr>
              <a:t> US President Dwight D. Eisenhower</a:t>
            </a:r>
            <a:endParaRPr lang="en-US" sz="1200" i="1" dirty="0"/>
          </a:p>
        </p:txBody>
      </p:sp>
    </p:spTree>
    <p:extLst>
      <p:ext uri="{BB962C8B-B14F-4D97-AF65-F5344CB8AC3E}">
        <p14:creationId xmlns:p14="http://schemas.microsoft.com/office/powerpoint/2010/main" val="1897843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36"/>
          <p:cNvPicPr preferRelativeResize="0"/>
          <p:nvPr/>
        </p:nvPicPr>
        <p:blipFill rotWithShape="1">
          <a:blip r:embed="rId3">
            <a:alphaModFix/>
          </a:blip>
          <a:srcRect/>
          <a:stretch/>
        </p:blipFill>
        <p:spPr>
          <a:xfrm>
            <a:off x="4686293" y="0"/>
            <a:ext cx="4457700" cy="1024500"/>
          </a:xfrm>
          <a:prstGeom prst="rect">
            <a:avLst/>
          </a:prstGeom>
          <a:noFill/>
          <a:ln>
            <a:noFill/>
          </a:ln>
        </p:spPr>
      </p:pic>
      <p:sp>
        <p:nvSpPr>
          <p:cNvPr id="197" name="Google Shape;197;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198" name="Google Shape;198;p36"/>
          <p:cNvSpPr txBox="1">
            <a:spLocks noGrp="1"/>
          </p:cNvSpPr>
          <p:nvPr>
            <p:ph type="title"/>
          </p:nvPr>
        </p:nvSpPr>
        <p:spPr>
          <a:xfrm>
            <a:off x="311700" y="-46103"/>
            <a:ext cx="8520600" cy="434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4800" dirty="0"/>
          </a:p>
          <a:p>
            <a:pPr marL="0" lvl="0" indent="0" algn="l" rtl="0">
              <a:spcBef>
                <a:spcPts val="0"/>
              </a:spcBef>
              <a:spcAft>
                <a:spcPts val="0"/>
              </a:spcAft>
              <a:buNone/>
            </a:pPr>
            <a:endParaRPr sz="4800" dirty="0"/>
          </a:p>
        </p:txBody>
      </p:sp>
      <p:pic>
        <p:nvPicPr>
          <p:cNvPr id="2050" name="Picture 2" descr="Time Management Matri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565" y="1236491"/>
            <a:ext cx="6605618" cy="285271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311700" y="315925"/>
            <a:ext cx="8520600" cy="831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9pPr>
          </a:lstStyle>
          <a:p>
            <a:r>
              <a:rPr lang="en-US" dirty="0" smtClean="0"/>
              <a:t>Matrix</a:t>
            </a:r>
            <a:endParaRPr lang="en-US" dirty="0"/>
          </a:p>
        </p:txBody>
      </p:sp>
    </p:spTree>
    <p:extLst>
      <p:ext uri="{BB962C8B-B14F-4D97-AF65-F5344CB8AC3E}">
        <p14:creationId xmlns:p14="http://schemas.microsoft.com/office/powerpoint/2010/main" val="1791066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14</a:t>
            </a:fld>
            <a:endParaRPr/>
          </a:p>
        </p:txBody>
      </p:sp>
      <p:pic>
        <p:nvPicPr>
          <p:cNvPr id="213" name="Google Shape;213;p38"/>
          <p:cNvPicPr preferRelativeResize="0"/>
          <p:nvPr/>
        </p:nvPicPr>
        <p:blipFill rotWithShape="1">
          <a:blip r:embed="rId3">
            <a:alphaModFix/>
          </a:blip>
          <a:srcRect/>
          <a:stretch/>
        </p:blipFill>
        <p:spPr>
          <a:xfrm>
            <a:off x="4686293" y="0"/>
            <a:ext cx="4457700" cy="1024500"/>
          </a:xfrm>
          <a:prstGeom prst="rect">
            <a:avLst/>
          </a:prstGeom>
          <a:noFill/>
          <a:ln>
            <a:noFill/>
          </a:ln>
        </p:spPr>
      </p:pic>
      <p:sp>
        <p:nvSpPr>
          <p:cNvPr id="2" name="Title 1"/>
          <p:cNvSpPr>
            <a:spLocks noGrp="1"/>
          </p:cNvSpPr>
          <p:nvPr>
            <p:ph type="title"/>
          </p:nvPr>
        </p:nvSpPr>
        <p:spPr/>
        <p:txBody>
          <a:bodyPr/>
          <a:lstStyle/>
          <a:p>
            <a:r>
              <a:rPr lang="en-US" dirty="0" smtClean="0"/>
              <a:t>Regulators</a:t>
            </a:r>
            <a:endParaRPr lang="en-US" dirty="0"/>
          </a:p>
        </p:txBody>
      </p:sp>
      <p:sp>
        <p:nvSpPr>
          <p:cNvPr id="4" name="TextBox 3"/>
          <p:cNvSpPr txBox="1"/>
          <p:nvPr/>
        </p:nvSpPr>
        <p:spPr>
          <a:xfrm>
            <a:off x="432941" y="1407056"/>
            <a:ext cx="7987004" cy="3647152"/>
          </a:xfrm>
          <a:prstGeom prst="rect">
            <a:avLst/>
          </a:prstGeom>
          <a:noFill/>
        </p:spPr>
        <p:txBody>
          <a:bodyPr wrap="square" rtlCol="0">
            <a:spAutoFit/>
          </a:bodyPr>
          <a:lstStyle/>
          <a:p>
            <a:pPr marL="457200" lvl="0" indent="-381000">
              <a:lnSpc>
                <a:spcPct val="150000"/>
              </a:lnSpc>
              <a:buSzPts val="2400"/>
              <a:buChar char="●"/>
            </a:pPr>
            <a:r>
              <a:rPr lang="en-US" sz="1800" u="sng" dirty="0" smtClean="0"/>
              <a:t>BOP (California Code of Regulations, Business Professions Code)</a:t>
            </a:r>
          </a:p>
          <a:p>
            <a:pPr marL="457200" lvl="0" indent="-381000">
              <a:lnSpc>
                <a:spcPct val="150000"/>
              </a:lnSpc>
              <a:buSzPts val="2400"/>
              <a:buChar char="●"/>
            </a:pPr>
            <a:r>
              <a:rPr lang="en-US" sz="1800" dirty="0" smtClean="0"/>
              <a:t>DEA (enforce ‘The Controlled Substance Act’)</a:t>
            </a:r>
          </a:p>
          <a:p>
            <a:pPr marL="457200" lvl="0" indent="-381000">
              <a:lnSpc>
                <a:spcPct val="150000"/>
              </a:lnSpc>
              <a:buSzPts val="2400"/>
              <a:buChar char="●"/>
            </a:pPr>
            <a:r>
              <a:rPr lang="en-US" sz="1800" dirty="0" smtClean="0"/>
              <a:t>FDA (The Drug Supply Chain Security Act; issue recalls)</a:t>
            </a:r>
          </a:p>
          <a:p>
            <a:pPr marL="457200" lvl="0" indent="-381000">
              <a:lnSpc>
                <a:spcPct val="150000"/>
              </a:lnSpc>
              <a:buSzPts val="2400"/>
              <a:buChar char="●"/>
            </a:pPr>
            <a:r>
              <a:rPr lang="en-US" sz="1800" dirty="0" smtClean="0"/>
              <a:t>EPA (</a:t>
            </a:r>
            <a:r>
              <a:rPr lang="en-US" sz="1800" dirty="0" err="1" smtClean="0"/>
              <a:t>RCRA</a:t>
            </a:r>
            <a:r>
              <a:rPr lang="en-US" sz="1800" dirty="0" smtClean="0"/>
              <a:t>: The Resource Conservation Recovery Act; hazardous waste)</a:t>
            </a:r>
          </a:p>
          <a:p>
            <a:pPr marL="457200" indent="-381000">
              <a:lnSpc>
                <a:spcPct val="150000"/>
              </a:lnSpc>
              <a:buSzPts val="2400"/>
              <a:buFont typeface="Arial"/>
              <a:buChar char="●"/>
            </a:pPr>
            <a:r>
              <a:rPr lang="en-US" sz="1800" dirty="0" err="1" smtClean="0"/>
              <a:t>USP</a:t>
            </a:r>
            <a:r>
              <a:rPr lang="en-US" sz="1800" dirty="0"/>
              <a:t>, The Joint Commission </a:t>
            </a:r>
            <a:endParaRPr lang="en-US" sz="1800" dirty="0" smtClean="0"/>
          </a:p>
          <a:p>
            <a:pPr marL="457200" indent="-381000">
              <a:lnSpc>
                <a:spcPct val="150000"/>
              </a:lnSpc>
              <a:buSzPts val="2400"/>
              <a:buFont typeface="Arial"/>
              <a:buChar char="●"/>
            </a:pPr>
            <a:r>
              <a:rPr lang="en-US" sz="1800" dirty="0" err="1" smtClean="0"/>
              <a:t>CDPH</a:t>
            </a:r>
            <a:r>
              <a:rPr lang="en-US" sz="1800" dirty="0" smtClean="0"/>
              <a:t> (Title 22, Licensed Beds)</a:t>
            </a:r>
            <a:endParaRPr lang="en-US" sz="1800" dirty="0"/>
          </a:p>
          <a:p>
            <a:pPr marL="457200" indent="-381000">
              <a:lnSpc>
                <a:spcPct val="150000"/>
              </a:lnSpc>
              <a:buSzPts val="2400"/>
              <a:buFont typeface="Arial"/>
              <a:buChar char="●"/>
            </a:pPr>
            <a:endParaRPr lang="en-US" dirty="0"/>
          </a:p>
          <a:p>
            <a:pPr marL="457200" lvl="0" indent="-381000">
              <a:lnSpc>
                <a:spcPct val="150000"/>
              </a:lnSpc>
              <a:buSzPts val="2400"/>
              <a:buChar char="●"/>
            </a:pPr>
            <a:endParaRPr lang="en-US" dirty="0"/>
          </a:p>
        </p:txBody>
      </p:sp>
    </p:spTree>
    <p:extLst>
      <p:ext uri="{BB962C8B-B14F-4D97-AF65-F5344CB8AC3E}">
        <p14:creationId xmlns:p14="http://schemas.microsoft.com/office/powerpoint/2010/main" val="3743772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15</a:t>
            </a:fld>
            <a:endParaRPr/>
          </a:p>
        </p:txBody>
      </p:sp>
      <p:pic>
        <p:nvPicPr>
          <p:cNvPr id="213" name="Google Shape;213;p38"/>
          <p:cNvPicPr preferRelativeResize="0"/>
          <p:nvPr/>
        </p:nvPicPr>
        <p:blipFill rotWithShape="1">
          <a:blip r:embed="rId3">
            <a:alphaModFix/>
          </a:blip>
          <a:srcRect/>
          <a:stretch/>
        </p:blipFill>
        <p:spPr>
          <a:xfrm>
            <a:off x="4686293" y="0"/>
            <a:ext cx="4457700" cy="1024500"/>
          </a:xfrm>
          <a:prstGeom prst="rect">
            <a:avLst/>
          </a:prstGeom>
          <a:noFill/>
          <a:ln>
            <a:noFill/>
          </a:ln>
        </p:spPr>
      </p:pic>
      <p:sp>
        <p:nvSpPr>
          <p:cNvPr id="2" name="Title 1"/>
          <p:cNvSpPr>
            <a:spLocks noGrp="1"/>
          </p:cNvSpPr>
          <p:nvPr>
            <p:ph type="title"/>
          </p:nvPr>
        </p:nvSpPr>
        <p:spPr/>
        <p:txBody>
          <a:bodyPr/>
          <a:lstStyle/>
          <a:p>
            <a:r>
              <a:rPr lang="en-US" dirty="0" smtClean="0"/>
              <a:t>Resources</a:t>
            </a:r>
            <a:endParaRPr lang="en-US" dirty="0"/>
          </a:p>
        </p:txBody>
      </p:sp>
      <p:sp>
        <p:nvSpPr>
          <p:cNvPr id="4" name="TextBox 3"/>
          <p:cNvSpPr txBox="1"/>
          <p:nvPr/>
        </p:nvSpPr>
        <p:spPr>
          <a:xfrm>
            <a:off x="432941" y="1407056"/>
            <a:ext cx="7987004" cy="3000821"/>
          </a:xfrm>
          <a:prstGeom prst="rect">
            <a:avLst/>
          </a:prstGeom>
          <a:noFill/>
        </p:spPr>
        <p:txBody>
          <a:bodyPr wrap="square" rtlCol="0">
            <a:spAutoFit/>
          </a:bodyPr>
          <a:lstStyle/>
          <a:p>
            <a:pPr marL="457200" indent="-381000">
              <a:lnSpc>
                <a:spcPct val="150000"/>
              </a:lnSpc>
              <a:buSzPts val="2400"/>
              <a:buFont typeface="Arial"/>
              <a:buChar char="●"/>
            </a:pPr>
            <a:r>
              <a:rPr lang="en-US" sz="1800" dirty="0">
                <a:hlinkClick r:id="rId4"/>
              </a:rPr>
              <a:t>https://</a:t>
            </a:r>
            <a:r>
              <a:rPr lang="en-US" sz="1800" dirty="0" err="1">
                <a:hlinkClick r:id="rId4"/>
              </a:rPr>
              <a:t>www.pharmacy.ca.gov</a:t>
            </a:r>
            <a:r>
              <a:rPr lang="en-US" sz="1800" dirty="0">
                <a:hlinkClick r:id="rId4"/>
              </a:rPr>
              <a:t>/</a:t>
            </a:r>
            <a:r>
              <a:rPr lang="en-US" sz="1800" dirty="0" err="1">
                <a:hlinkClick r:id="rId4"/>
              </a:rPr>
              <a:t>laws_regs</a:t>
            </a:r>
            <a:r>
              <a:rPr lang="en-US" sz="1800" dirty="0">
                <a:hlinkClick r:id="rId4"/>
              </a:rPr>
              <a:t>/</a:t>
            </a:r>
            <a:r>
              <a:rPr lang="en-US" sz="1800" dirty="0" err="1">
                <a:hlinkClick r:id="rId4"/>
              </a:rPr>
              <a:t>lawbook.pdf</a:t>
            </a:r>
            <a:endParaRPr lang="en-US" sz="1800" dirty="0"/>
          </a:p>
          <a:p>
            <a:pPr marL="457200" indent="-381000">
              <a:lnSpc>
                <a:spcPct val="150000"/>
              </a:lnSpc>
              <a:buSzPts val="2400"/>
              <a:buFont typeface="Arial"/>
              <a:buChar char="●"/>
            </a:pPr>
            <a:r>
              <a:rPr lang="en-US" sz="1800" dirty="0">
                <a:hlinkClick r:id="rId5"/>
              </a:rPr>
              <a:t>https://</a:t>
            </a:r>
            <a:r>
              <a:rPr lang="en-US" sz="1800" dirty="0" err="1">
                <a:hlinkClick r:id="rId5"/>
              </a:rPr>
              <a:t>www.pharmacy.ca.gov</a:t>
            </a:r>
            <a:r>
              <a:rPr lang="en-US" sz="1800" dirty="0">
                <a:hlinkClick r:id="rId5"/>
              </a:rPr>
              <a:t>/publications/</a:t>
            </a:r>
            <a:r>
              <a:rPr lang="en-US" sz="1800" dirty="0" err="1">
                <a:hlinkClick r:id="rId5"/>
              </a:rPr>
              <a:t>inspections_brochure.pdf</a:t>
            </a:r>
            <a:r>
              <a:rPr lang="en-US" sz="1800" dirty="0">
                <a:hlinkClick r:id="rId5"/>
              </a:rPr>
              <a:t> </a:t>
            </a:r>
            <a:endParaRPr lang="en-US" sz="1800" dirty="0"/>
          </a:p>
          <a:p>
            <a:pPr marL="457200" lvl="0" indent="-381000">
              <a:lnSpc>
                <a:spcPct val="150000"/>
              </a:lnSpc>
              <a:buSzPts val="2400"/>
              <a:buChar char="●"/>
            </a:pPr>
            <a:r>
              <a:rPr lang="en-US" sz="1800" dirty="0" smtClean="0">
                <a:hlinkClick r:id="rId6"/>
              </a:rPr>
              <a:t>https</a:t>
            </a:r>
            <a:r>
              <a:rPr lang="en-US" sz="1800" dirty="0">
                <a:hlinkClick r:id="rId6"/>
              </a:rPr>
              <a:t>://</a:t>
            </a:r>
            <a:r>
              <a:rPr lang="en-US" sz="1800" dirty="0" err="1">
                <a:hlinkClick r:id="rId6"/>
              </a:rPr>
              <a:t>www.pharmacy.ca.gov</a:t>
            </a:r>
            <a:r>
              <a:rPr lang="en-US" sz="1800" dirty="0">
                <a:hlinkClick r:id="rId6"/>
              </a:rPr>
              <a:t>/</a:t>
            </a:r>
            <a:r>
              <a:rPr lang="en-US" sz="1800" dirty="0" err="1">
                <a:hlinkClick r:id="rId6"/>
              </a:rPr>
              <a:t>laws_regs</a:t>
            </a:r>
            <a:r>
              <a:rPr lang="en-US" sz="1800" dirty="0">
                <a:hlinkClick r:id="rId6"/>
              </a:rPr>
              <a:t>/1715_65_inv_rec_rpt_faq.pdf </a:t>
            </a:r>
            <a:endParaRPr lang="en-US" sz="1800" dirty="0" smtClean="0"/>
          </a:p>
          <a:p>
            <a:pPr marL="457200" indent="-381000">
              <a:lnSpc>
                <a:spcPct val="150000"/>
              </a:lnSpc>
              <a:buSzPts val="2400"/>
              <a:buFont typeface="Arial"/>
              <a:buChar char="●"/>
            </a:pPr>
            <a:r>
              <a:rPr lang="en-US" sz="1800" dirty="0">
                <a:latin typeface="Arial" panose="020B0604020202020204" pitchFamily="34" charset="0"/>
                <a:cs typeface="Arial" panose="020B0604020202020204" pitchFamily="34" charset="0"/>
                <a:hlinkClick r:id="rId7"/>
              </a:rPr>
              <a:t>https://</a:t>
            </a:r>
            <a:r>
              <a:rPr lang="en-US" sz="1800" dirty="0" err="1" smtClean="0">
                <a:latin typeface="Arial" panose="020B0604020202020204" pitchFamily="34" charset="0"/>
                <a:cs typeface="Arial" panose="020B0604020202020204" pitchFamily="34" charset="0"/>
                <a:hlinkClick r:id="rId7"/>
              </a:rPr>
              <a:t>www.dca.ca.gov</a:t>
            </a:r>
            <a:r>
              <a:rPr lang="en-US" sz="1800" dirty="0" smtClean="0">
                <a:latin typeface="Arial" panose="020B0604020202020204" pitchFamily="34" charset="0"/>
                <a:cs typeface="Arial" panose="020B0604020202020204" pitchFamily="34" charset="0"/>
                <a:hlinkClick r:id="rId7"/>
              </a:rPr>
              <a:t>/</a:t>
            </a:r>
            <a:r>
              <a:rPr lang="en-US" sz="1800" dirty="0" err="1" smtClean="0">
                <a:latin typeface="Arial" panose="020B0604020202020204" pitchFamily="34" charset="0"/>
                <a:cs typeface="Arial" panose="020B0604020202020204" pitchFamily="34" charset="0"/>
                <a:hlinkClick r:id="rId7"/>
              </a:rPr>
              <a:t>webapps</a:t>
            </a:r>
            <a:r>
              <a:rPr lang="en-US" sz="1800" dirty="0" smtClean="0">
                <a:latin typeface="Arial" panose="020B0604020202020204" pitchFamily="34" charset="0"/>
                <a:cs typeface="Arial" panose="020B0604020202020204" pitchFamily="34" charset="0"/>
                <a:hlinkClick r:id="rId7"/>
              </a:rPr>
              <a:t>/pharmacy/</a:t>
            </a:r>
            <a:r>
              <a:rPr lang="en-US" sz="1800" dirty="0" err="1" smtClean="0">
                <a:latin typeface="Arial" panose="020B0604020202020204" pitchFamily="34" charset="0"/>
                <a:cs typeface="Arial" panose="020B0604020202020204" pitchFamily="34" charset="0"/>
                <a:hlinkClick r:id="rId7"/>
              </a:rPr>
              <a:t>subscribe.php</a:t>
            </a:r>
            <a:endParaRPr lang="en-US" sz="1800" dirty="0" smtClean="0"/>
          </a:p>
          <a:p>
            <a:pPr marL="457200" lvl="0" indent="-381000">
              <a:lnSpc>
                <a:spcPct val="150000"/>
              </a:lnSpc>
              <a:buSzPts val="2400"/>
              <a:buChar char="●"/>
            </a:pPr>
            <a:r>
              <a:rPr lang="en-US" sz="1800" dirty="0" smtClean="0"/>
              <a:t>Regulations, BOP minutes and publications</a:t>
            </a:r>
          </a:p>
          <a:p>
            <a:pPr marL="457200" lvl="0" indent="-381000">
              <a:lnSpc>
                <a:spcPct val="150000"/>
              </a:lnSpc>
              <a:buSzPts val="2400"/>
              <a:buChar char="●"/>
            </a:pPr>
            <a:r>
              <a:rPr lang="en-US" sz="1800" dirty="0" smtClean="0"/>
              <a:t>Company resources, personnel, legal </a:t>
            </a:r>
          </a:p>
          <a:p>
            <a:pPr marL="457200" lvl="0" indent="-381000">
              <a:lnSpc>
                <a:spcPct val="150000"/>
              </a:lnSpc>
              <a:buSzPts val="2400"/>
              <a:buChar char="●"/>
            </a:pPr>
            <a:r>
              <a:rPr lang="en-US" sz="1800" b="1" dirty="0" smtClean="0"/>
              <a:t>Who are your mentors and go-to resources? </a:t>
            </a:r>
          </a:p>
        </p:txBody>
      </p:sp>
    </p:spTree>
    <p:extLst>
      <p:ext uri="{BB962C8B-B14F-4D97-AF65-F5344CB8AC3E}">
        <p14:creationId xmlns:p14="http://schemas.microsoft.com/office/powerpoint/2010/main" val="2196052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16</a:t>
            </a:fld>
            <a:endParaRPr/>
          </a:p>
        </p:txBody>
      </p:sp>
      <p:pic>
        <p:nvPicPr>
          <p:cNvPr id="213" name="Google Shape;213;p38"/>
          <p:cNvPicPr preferRelativeResize="0"/>
          <p:nvPr/>
        </p:nvPicPr>
        <p:blipFill rotWithShape="1">
          <a:blip r:embed="rId3">
            <a:alphaModFix/>
          </a:blip>
          <a:srcRect/>
          <a:stretch/>
        </p:blipFill>
        <p:spPr>
          <a:xfrm>
            <a:off x="4686293" y="0"/>
            <a:ext cx="4457700" cy="1024500"/>
          </a:xfrm>
          <a:prstGeom prst="rect">
            <a:avLst/>
          </a:prstGeom>
          <a:noFill/>
          <a:ln>
            <a:noFill/>
          </a:ln>
        </p:spPr>
      </p:pic>
      <p:sp>
        <p:nvSpPr>
          <p:cNvPr id="2" name="Title 1"/>
          <p:cNvSpPr>
            <a:spLocks noGrp="1"/>
          </p:cNvSpPr>
          <p:nvPr>
            <p:ph type="title"/>
          </p:nvPr>
        </p:nvSpPr>
        <p:spPr/>
        <p:txBody>
          <a:bodyPr/>
          <a:lstStyle/>
          <a:p>
            <a:r>
              <a:rPr lang="en-US" dirty="0" smtClean="0"/>
              <a:t>PIC: The 1</a:t>
            </a:r>
            <a:r>
              <a:rPr lang="en-US" baseline="30000" dirty="0" smtClean="0"/>
              <a:t>st</a:t>
            </a:r>
            <a:r>
              <a:rPr lang="en-US" dirty="0" smtClean="0"/>
              <a:t> 30 days</a:t>
            </a:r>
            <a:endParaRPr lang="en-US" dirty="0"/>
          </a:p>
        </p:txBody>
      </p:sp>
      <p:sp>
        <p:nvSpPr>
          <p:cNvPr id="4" name="TextBox 3"/>
          <p:cNvSpPr txBox="1"/>
          <p:nvPr/>
        </p:nvSpPr>
        <p:spPr>
          <a:xfrm>
            <a:off x="421744" y="1407056"/>
            <a:ext cx="7987004" cy="3108543"/>
          </a:xfrm>
          <a:prstGeom prst="rect">
            <a:avLst/>
          </a:prstGeom>
          <a:noFill/>
        </p:spPr>
        <p:txBody>
          <a:bodyPr wrap="square" rtlCol="0">
            <a:spAutoFit/>
          </a:bodyPr>
          <a:lstStyle/>
          <a:p>
            <a:pPr marL="457200" indent="-381000">
              <a:buSzPts val="2400"/>
              <a:buFont typeface="Arial"/>
              <a:buChar char="●"/>
            </a:pPr>
            <a:r>
              <a:rPr lang="en-US" dirty="0" err="1" smtClean="0"/>
              <a:t>CCR</a:t>
            </a:r>
            <a:r>
              <a:rPr lang="en-US" dirty="0" smtClean="0"/>
              <a:t> 1715: Self-Assessment(s) within 30 days (before July 1 of every odd-numbered year)</a:t>
            </a:r>
            <a:endParaRPr lang="en-US" dirty="0" smtClean="0">
              <a:latin typeface="Arial" panose="020B0604020202020204" pitchFamily="34" charset="0"/>
              <a:cs typeface="Arial" panose="020B0604020202020204" pitchFamily="34" charset="0"/>
            </a:endParaRPr>
          </a:p>
          <a:p>
            <a:pPr marL="76200" lvl="2">
              <a:buSzPts val="2400"/>
            </a:pPr>
            <a:r>
              <a:rPr lang="en-US" dirty="0" smtClean="0">
                <a:latin typeface="Arial" panose="020B0604020202020204" pitchFamily="34" charset="0"/>
                <a:cs typeface="Arial" panose="020B0604020202020204" pitchFamily="34" charset="0"/>
                <a:hlinkClick r:id="rId4"/>
              </a:rPr>
              <a:t>https</a:t>
            </a:r>
            <a:r>
              <a:rPr lang="en-US" dirty="0">
                <a:latin typeface="Arial" panose="020B0604020202020204" pitchFamily="34" charset="0"/>
                <a:cs typeface="Arial" panose="020B0604020202020204" pitchFamily="34" charset="0"/>
                <a:hlinkClick r:id="rId4"/>
              </a:rPr>
              <a:t>://</a:t>
            </a:r>
            <a:r>
              <a:rPr lang="en-US" dirty="0" err="1">
                <a:latin typeface="Arial" panose="020B0604020202020204" pitchFamily="34" charset="0"/>
                <a:cs typeface="Arial" panose="020B0604020202020204" pitchFamily="34" charset="0"/>
                <a:hlinkClick r:id="rId4"/>
              </a:rPr>
              <a:t>www.pharmacy.ca.gov</a:t>
            </a:r>
            <a:r>
              <a:rPr lang="en-US" dirty="0">
                <a:latin typeface="Arial" panose="020B0604020202020204" pitchFamily="34" charset="0"/>
                <a:cs typeface="Arial" panose="020B0604020202020204" pitchFamily="34" charset="0"/>
                <a:hlinkClick r:id="rId4"/>
              </a:rPr>
              <a:t>/licensees/facility/</a:t>
            </a:r>
            <a:r>
              <a:rPr lang="en-US" dirty="0" err="1">
                <a:latin typeface="Arial" panose="020B0604020202020204" pitchFamily="34" charset="0"/>
                <a:cs typeface="Arial" panose="020B0604020202020204" pitchFamily="34" charset="0"/>
                <a:hlinkClick r:id="rId4"/>
              </a:rPr>
              <a:t>self_assess.shtml</a:t>
            </a:r>
            <a:endParaRPr lang="en-US" dirty="0">
              <a:latin typeface="Arial" panose="020B0604020202020204" pitchFamily="34" charset="0"/>
              <a:cs typeface="Arial" panose="020B0604020202020204" pitchFamily="34" charset="0"/>
            </a:endParaRPr>
          </a:p>
          <a:p>
            <a:pPr marL="76200" lvl="3">
              <a:lnSpc>
                <a:spcPct val="150000"/>
              </a:lnSpc>
              <a:buSzPts val="2400"/>
            </a:pPr>
            <a:endParaRPr lang="en-US" dirty="0" smtClean="0"/>
          </a:p>
          <a:p>
            <a:pPr marL="457200" indent="-381000">
              <a:lnSpc>
                <a:spcPct val="150000"/>
              </a:lnSpc>
              <a:buSzPts val="2400"/>
              <a:buFont typeface="Arial"/>
              <a:buChar char="●"/>
            </a:pPr>
            <a:r>
              <a:rPr lang="en-US" dirty="0" err="1" smtClean="0"/>
              <a:t>CCR</a:t>
            </a:r>
            <a:r>
              <a:rPr lang="en-US" dirty="0" smtClean="0"/>
              <a:t> 1715.65: Inventory </a:t>
            </a:r>
            <a:r>
              <a:rPr lang="en-US" dirty="0"/>
              <a:t>Reconciliation </a:t>
            </a:r>
            <a:r>
              <a:rPr lang="en-US" dirty="0" smtClean="0"/>
              <a:t>of CIIs within </a:t>
            </a:r>
            <a:r>
              <a:rPr lang="en-US" dirty="0"/>
              <a:t>30 </a:t>
            </a:r>
            <a:r>
              <a:rPr lang="en-US" dirty="0" smtClean="0"/>
              <a:t>days (quarterly thereafter)</a:t>
            </a:r>
          </a:p>
          <a:p>
            <a:pPr marL="76200">
              <a:lnSpc>
                <a:spcPct val="150000"/>
              </a:lnSpc>
              <a:buSzPts val="2400"/>
            </a:pPr>
            <a:endParaRPr lang="en-US" dirty="0"/>
          </a:p>
          <a:p>
            <a:pPr marL="457200" lvl="0" indent="-381000">
              <a:lnSpc>
                <a:spcPct val="150000"/>
              </a:lnSpc>
              <a:buSzPts val="2400"/>
              <a:buChar char="●"/>
            </a:pPr>
            <a:r>
              <a:rPr lang="en-US" dirty="0" smtClean="0"/>
              <a:t>Review licenses (pharmacy, DEA registration, personnel, ADDS)</a:t>
            </a:r>
          </a:p>
          <a:p>
            <a:pPr marL="76200" lvl="0">
              <a:lnSpc>
                <a:spcPct val="150000"/>
              </a:lnSpc>
              <a:buSzPts val="2400"/>
            </a:pPr>
            <a:endParaRPr lang="en-US" dirty="0" smtClean="0"/>
          </a:p>
          <a:p>
            <a:pPr marL="457200" lvl="0" indent="-381000">
              <a:lnSpc>
                <a:spcPct val="150000"/>
              </a:lnSpc>
              <a:buSzPts val="2400"/>
              <a:buChar char="●"/>
            </a:pPr>
            <a:r>
              <a:rPr lang="en-US" dirty="0" smtClean="0"/>
              <a:t>Regulatory binder review and upkeep</a:t>
            </a:r>
          </a:p>
          <a:p>
            <a:pPr marL="76200" lvl="0">
              <a:lnSpc>
                <a:spcPct val="150000"/>
              </a:lnSpc>
              <a:buSzPts val="2400"/>
            </a:pPr>
            <a:endParaRPr lang="en-US" dirty="0" smtClean="0"/>
          </a:p>
          <a:p>
            <a:pPr marL="457200" lvl="0" indent="-381000">
              <a:lnSpc>
                <a:spcPct val="150000"/>
              </a:lnSpc>
              <a:buSzPts val="2400"/>
              <a:buChar char="●"/>
            </a:pPr>
            <a:endParaRPr lang="en-US" dirty="0"/>
          </a:p>
        </p:txBody>
      </p:sp>
    </p:spTree>
    <p:extLst>
      <p:ext uri="{BB962C8B-B14F-4D97-AF65-F5344CB8AC3E}">
        <p14:creationId xmlns:p14="http://schemas.microsoft.com/office/powerpoint/2010/main" val="2333121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17</a:t>
            </a:fld>
            <a:endParaRPr/>
          </a:p>
        </p:txBody>
      </p:sp>
      <p:pic>
        <p:nvPicPr>
          <p:cNvPr id="213" name="Google Shape;213;p38"/>
          <p:cNvPicPr preferRelativeResize="0"/>
          <p:nvPr/>
        </p:nvPicPr>
        <p:blipFill rotWithShape="1">
          <a:blip r:embed="rId3">
            <a:alphaModFix/>
          </a:blip>
          <a:srcRect/>
          <a:stretch/>
        </p:blipFill>
        <p:spPr>
          <a:xfrm>
            <a:off x="4686293" y="0"/>
            <a:ext cx="4457700" cy="1024500"/>
          </a:xfrm>
          <a:prstGeom prst="rect">
            <a:avLst/>
          </a:prstGeom>
          <a:noFill/>
          <a:ln>
            <a:noFill/>
          </a:ln>
        </p:spPr>
      </p:pic>
      <p:sp>
        <p:nvSpPr>
          <p:cNvPr id="2" name="Title 1"/>
          <p:cNvSpPr>
            <a:spLocks noGrp="1"/>
          </p:cNvSpPr>
          <p:nvPr>
            <p:ph type="title"/>
          </p:nvPr>
        </p:nvSpPr>
        <p:spPr/>
        <p:txBody>
          <a:bodyPr/>
          <a:lstStyle/>
          <a:p>
            <a:r>
              <a:rPr lang="en-US" dirty="0" smtClean="0"/>
              <a:t>Inventories </a:t>
            </a:r>
            <a:endParaRPr lang="en-US" dirty="0"/>
          </a:p>
        </p:txBody>
      </p:sp>
      <p:sp>
        <p:nvSpPr>
          <p:cNvPr id="4" name="TextBox 3"/>
          <p:cNvSpPr txBox="1"/>
          <p:nvPr/>
        </p:nvSpPr>
        <p:spPr>
          <a:xfrm>
            <a:off x="421744" y="1407056"/>
            <a:ext cx="7987004" cy="2893100"/>
          </a:xfrm>
          <a:prstGeom prst="rect">
            <a:avLst/>
          </a:prstGeom>
          <a:noFill/>
        </p:spPr>
        <p:txBody>
          <a:bodyPr wrap="square" rtlCol="0">
            <a:spAutoFit/>
          </a:bodyPr>
          <a:lstStyle/>
          <a:p>
            <a:pPr marL="457200" indent="-381000">
              <a:buSzPts val="2400"/>
              <a:buFont typeface="Arial"/>
              <a:buChar char="●"/>
            </a:pPr>
            <a:r>
              <a:rPr lang="en-US" dirty="0" smtClean="0"/>
              <a:t>CFR 1304.11: Inventory of all controlled substances every 2 years</a:t>
            </a:r>
          </a:p>
          <a:p>
            <a:pPr marL="457200" lvl="3" indent="-381000">
              <a:lnSpc>
                <a:spcPct val="150000"/>
              </a:lnSpc>
              <a:buSzPts val="2400"/>
              <a:buChar char="●"/>
            </a:pPr>
            <a:endParaRPr lang="en-US" dirty="0" smtClean="0"/>
          </a:p>
          <a:p>
            <a:pPr marL="457200" lvl="0" indent="-381000">
              <a:lnSpc>
                <a:spcPct val="150000"/>
              </a:lnSpc>
              <a:buSzPts val="2400"/>
              <a:buChar char="●"/>
            </a:pPr>
            <a:r>
              <a:rPr lang="en-US" dirty="0" err="1" smtClean="0"/>
              <a:t>CCR</a:t>
            </a:r>
            <a:r>
              <a:rPr lang="en-US" dirty="0" smtClean="0"/>
              <a:t> 1715.65: Physical exact count and recon of scheduled II CS every 3 months</a:t>
            </a:r>
          </a:p>
          <a:p>
            <a:pPr marL="457200" lvl="0" indent="-381000">
              <a:lnSpc>
                <a:spcPct val="150000"/>
              </a:lnSpc>
              <a:buSzPts val="2400"/>
              <a:buChar char="●"/>
            </a:pPr>
            <a:endParaRPr lang="en-US" dirty="0"/>
          </a:p>
          <a:p>
            <a:pPr marL="457200" lvl="0" indent="-381000">
              <a:lnSpc>
                <a:spcPct val="150000"/>
              </a:lnSpc>
              <a:buSzPts val="2400"/>
              <a:buChar char="●"/>
            </a:pPr>
            <a:r>
              <a:rPr lang="en-US" dirty="0" smtClean="0"/>
              <a:t>Theft or Loss: Any </a:t>
            </a:r>
            <a:r>
              <a:rPr lang="en-US" dirty="0"/>
              <a:t>controlled substances drug loss is reported within one business day of discovery to the </a:t>
            </a:r>
            <a:r>
              <a:rPr lang="en-US" dirty="0" smtClean="0"/>
              <a:t>DEA (DEA Form 106) </a:t>
            </a:r>
            <a:r>
              <a:rPr lang="en-US" dirty="0"/>
              <a:t>and within 30 days of discovery to the Board of Pharmacy. (21 CFR 1301.74[c], </a:t>
            </a:r>
            <a:r>
              <a:rPr lang="en-US" dirty="0" err="1"/>
              <a:t>CCR</a:t>
            </a:r>
            <a:r>
              <a:rPr lang="en-US" dirty="0"/>
              <a:t> 1715.6) </a:t>
            </a:r>
            <a:r>
              <a:rPr lang="en-US" dirty="0" smtClean="0"/>
              <a:t> [</a:t>
            </a:r>
            <a:r>
              <a:rPr lang="en-US" dirty="0"/>
              <a:t>14 days if drug theft, self-use or diversion by a board </a:t>
            </a:r>
            <a:r>
              <a:rPr lang="en-US" dirty="0" smtClean="0"/>
              <a:t>licensee]</a:t>
            </a:r>
          </a:p>
          <a:p>
            <a:pPr marL="457200" lvl="0" indent="-381000">
              <a:lnSpc>
                <a:spcPct val="150000"/>
              </a:lnSpc>
              <a:buSzPts val="2400"/>
              <a:buChar char="●"/>
            </a:pPr>
            <a:endParaRPr lang="en-US" dirty="0"/>
          </a:p>
        </p:txBody>
      </p:sp>
    </p:spTree>
    <p:extLst>
      <p:ext uri="{BB962C8B-B14F-4D97-AF65-F5344CB8AC3E}">
        <p14:creationId xmlns:p14="http://schemas.microsoft.com/office/powerpoint/2010/main" val="708551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18</a:t>
            </a:fld>
            <a:endParaRPr/>
          </a:p>
        </p:txBody>
      </p:sp>
      <p:pic>
        <p:nvPicPr>
          <p:cNvPr id="213" name="Google Shape;213;p38"/>
          <p:cNvPicPr preferRelativeResize="0"/>
          <p:nvPr/>
        </p:nvPicPr>
        <p:blipFill rotWithShape="1">
          <a:blip r:embed="rId3">
            <a:alphaModFix/>
          </a:blip>
          <a:srcRect/>
          <a:stretch/>
        </p:blipFill>
        <p:spPr>
          <a:xfrm>
            <a:off x="4686293" y="0"/>
            <a:ext cx="4457700" cy="1024500"/>
          </a:xfrm>
          <a:prstGeom prst="rect">
            <a:avLst/>
          </a:prstGeom>
          <a:noFill/>
          <a:ln>
            <a:noFill/>
          </a:ln>
        </p:spPr>
      </p:pic>
      <p:sp>
        <p:nvSpPr>
          <p:cNvPr id="2" name="Title 1"/>
          <p:cNvSpPr>
            <a:spLocks noGrp="1"/>
          </p:cNvSpPr>
          <p:nvPr>
            <p:ph type="title"/>
          </p:nvPr>
        </p:nvSpPr>
        <p:spPr>
          <a:xfrm>
            <a:off x="226208" y="0"/>
            <a:ext cx="8520600" cy="831300"/>
          </a:xfrm>
        </p:spPr>
        <p:txBody>
          <a:bodyPr/>
          <a:lstStyle/>
          <a:p>
            <a:r>
              <a:rPr lang="en-US" dirty="0" smtClean="0"/>
              <a:t>Inspections</a:t>
            </a:r>
            <a:endParaRPr lang="en-US" dirty="0"/>
          </a:p>
        </p:txBody>
      </p:sp>
      <p:sp>
        <p:nvSpPr>
          <p:cNvPr id="4" name="TextBox 3"/>
          <p:cNvSpPr txBox="1"/>
          <p:nvPr/>
        </p:nvSpPr>
        <p:spPr>
          <a:xfrm>
            <a:off x="421744" y="895737"/>
            <a:ext cx="7987004" cy="5863144"/>
          </a:xfrm>
          <a:prstGeom prst="rect">
            <a:avLst/>
          </a:prstGeom>
          <a:noFill/>
        </p:spPr>
        <p:txBody>
          <a:bodyPr wrap="square" rtlCol="0">
            <a:spAutoFit/>
          </a:bodyPr>
          <a:lstStyle/>
          <a:p>
            <a:pPr marL="457200" indent="-381000">
              <a:buSzPts val="2400"/>
              <a:buFont typeface="Arial"/>
              <a:buChar char="●"/>
            </a:pPr>
            <a:r>
              <a:rPr lang="en-US" sz="1600" dirty="0">
                <a:hlinkClick r:id="rId4"/>
              </a:rPr>
              <a:t>https://</a:t>
            </a:r>
            <a:r>
              <a:rPr lang="en-US" sz="1600" dirty="0" err="1" smtClean="0">
                <a:hlinkClick r:id="rId4"/>
              </a:rPr>
              <a:t>www.pharmacy.ca.gov</a:t>
            </a:r>
            <a:r>
              <a:rPr lang="en-US" sz="1600" dirty="0" smtClean="0">
                <a:hlinkClick r:id="rId4"/>
              </a:rPr>
              <a:t>/publications/</a:t>
            </a:r>
            <a:r>
              <a:rPr lang="en-US" sz="1600" dirty="0" err="1" smtClean="0">
                <a:hlinkClick r:id="rId4"/>
              </a:rPr>
              <a:t>inspections_brochure.pdf</a:t>
            </a:r>
            <a:endParaRPr lang="en-US" sz="1600" dirty="0" smtClean="0"/>
          </a:p>
          <a:p>
            <a:pPr marL="457200" indent="-381000">
              <a:buSzPts val="2400"/>
              <a:buFont typeface="Arial"/>
              <a:buChar char="●"/>
            </a:pPr>
            <a:endParaRPr lang="en-US" sz="1600" dirty="0" smtClean="0"/>
          </a:p>
          <a:p>
            <a:pPr marL="457200" indent="-381000">
              <a:buSzPts val="2400"/>
              <a:buFont typeface="Arial"/>
              <a:buChar char="●"/>
            </a:pPr>
            <a:r>
              <a:rPr lang="en-US" sz="1600" dirty="0" err="1" smtClean="0"/>
              <a:t>BOP’s</a:t>
            </a:r>
            <a:r>
              <a:rPr lang="en-US" sz="1600" dirty="0" smtClean="0"/>
              <a:t> goal is to inspect each pharmacy once every four years</a:t>
            </a:r>
          </a:p>
          <a:p>
            <a:pPr marL="457200" indent="-381000">
              <a:buSzPts val="2400"/>
              <a:buFont typeface="Arial"/>
              <a:buChar char="●"/>
            </a:pPr>
            <a:endParaRPr lang="en-US" sz="1600" dirty="0"/>
          </a:p>
          <a:p>
            <a:pPr marL="457200" indent="-381000">
              <a:buSzPts val="2400"/>
              <a:buFont typeface="Arial"/>
              <a:buChar char="●"/>
            </a:pPr>
            <a:r>
              <a:rPr lang="en-US" sz="1600" dirty="0" smtClean="0"/>
              <a:t>Regulatory binders (licenses, registrations, personnel, theft/loss forms, quality assurance (medication errors), self assessments, inventories, power of attorneys, policy and procedures, previous inspections, waivers (</a:t>
            </a:r>
            <a:r>
              <a:rPr lang="en-US" sz="1600" dirty="0" err="1" smtClean="0"/>
              <a:t>COVID</a:t>
            </a:r>
            <a:r>
              <a:rPr lang="en-US" sz="1600" dirty="0" smtClean="0"/>
              <a:t>)</a:t>
            </a:r>
          </a:p>
          <a:p>
            <a:pPr marL="457200" indent="-381000">
              <a:buSzPts val="2400"/>
              <a:buFont typeface="Arial"/>
              <a:buChar char="●"/>
            </a:pPr>
            <a:endParaRPr lang="en-US" sz="1600" dirty="0"/>
          </a:p>
          <a:p>
            <a:pPr marL="457200" indent="-381000">
              <a:buSzPts val="2400"/>
              <a:buFont typeface="Arial"/>
              <a:buChar char="●"/>
            </a:pPr>
            <a:r>
              <a:rPr lang="en-US" sz="1600" dirty="0" smtClean="0"/>
              <a:t>Recent common findings: clean and orderly pharmacy, hot and cold running water, interpretive services, display of licenses and required posters, safe and secure pharmacy, compounding, patient consultation, self-assessments, inventories and inventory recon</a:t>
            </a:r>
          </a:p>
          <a:p>
            <a:pPr marL="457200" indent="-381000">
              <a:buSzPts val="2400"/>
              <a:buFont typeface="Arial"/>
              <a:buChar char="●"/>
            </a:pPr>
            <a:endParaRPr lang="en-US" sz="1600" dirty="0"/>
          </a:p>
          <a:p>
            <a:pPr marL="457200" indent="-381000">
              <a:buSzPts val="2400"/>
              <a:buFont typeface="Arial"/>
              <a:buChar char="●"/>
            </a:pPr>
            <a:r>
              <a:rPr lang="en-US" sz="1600" dirty="0" smtClean="0"/>
              <a:t>Policy and procedures; not protocols and workflows</a:t>
            </a:r>
          </a:p>
          <a:p>
            <a:pPr marL="457200" indent="-381000">
              <a:buSzPts val="2400"/>
              <a:buFont typeface="Arial"/>
              <a:buChar char="●"/>
            </a:pPr>
            <a:endParaRPr lang="en-US" sz="1600" dirty="0"/>
          </a:p>
          <a:p>
            <a:pPr marL="457200" indent="-381000">
              <a:buSzPts val="2400"/>
              <a:buFont typeface="Arial"/>
              <a:buChar char="●"/>
            </a:pPr>
            <a:r>
              <a:rPr lang="en-US" sz="1600" dirty="0" smtClean="0"/>
              <a:t>Communicating with inspectors </a:t>
            </a:r>
          </a:p>
          <a:p>
            <a:pPr marL="457200" indent="-381000">
              <a:buSzPts val="2400"/>
              <a:buFont typeface="Arial"/>
              <a:buChar char="●"/>
            </a:pPr>
            <a:endParaRPr lang="en-US" dirty="0"/>
          </a:p>
          <a:p>
            <a:pPr marL="457200" indent="-381000">
              <a:buSzPts val="2400"/>
              <a:buFont typeface="Arial"/>
              <a:buChar char="●"/>
            </a:pPr>
            <a:endParaRPr lang="en-US" dirty="0"/>
          </a:p>
          <a:p>
            <a:pPr marL="457200" indent="-381000">
              <a:buSzPts val="2400"/>
              <a:buFont typeface="Arial"/>
              <a:buChar char="●"/>
            </a:pPr>
            <a:endParaRPr lang="en-US" dirty="0" smtClean="0"/>
          </a:p>
          <a:p>
            <a:pPr marL="457200" indent="-381000">
              <a:buSzPts val="2400"/>
              <a:buFont typeface="Arial"/>
              <a:buChar char="●"/>
            </a:pPr>
            <a:endParaRPr lang="en-US" dirty="0" smtClean="0"/>
          </a:p>
          <a:p>
            <a:pPr marL="457200" lvl="3" indent="-381000">
              <a:lnSpc>
                <a:spcPct val="150000"/>
              </a:lnSpc>
              <a:buSzPts val="2400"/>
              <a:buChar char="●"/>
            </a:pPr>
            <a:endParaRPr lang="en-US" dirty="0" smtClean="0"/>
          </a:p>
          <a:p>
            <a:pPr marL="457200" lvl="0" indent="-381000">
              <a:lnSpc>
                <a:spcPct val="150000"/>
              </a:lnSpc>
              <a:buSzPts val="2400"/>
              <a:buChar char="●"/>
            </a:pPr>
            <a:endParaRPr lang="en-US" dirty="0" smtClean="0"/>
          </a:p>
          <a:p>
            <a:pPr marL="457200" lvl="0" indent="-381000">
              <a:lnSpc>
                <a:spcPct val="150000"/>
              </a:lnSpc>
              <a:buSzPts val="2400"/>
              <a:buChar char="●"/>
            </a:pPr>
            <a:endParaRPr lang="en-US" dirty="0"/>
          </a:p>
        </p:txBody>
      </p:sp>
    </p:spTree>
    <p:extLst>
      <p:ext uri="{BB962C8B-B14F-4D97-AF65-F5344CB8AC3E}">
        <p14:creationId xmlns:p14="http://schemas.microsoft.com/office/powerpoint/2010/main" val="750677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19</a:t>
            </a:fld>
            <a:endParaRPr/>
          </a:p>
        </p:txBody>
      </p:sp>
      <p:pic>
        <p:nvPicPr>
          <p:cNvPr id="213" name="Google Shape;213;p38"/>
          <p:cNvPicPr preferRelativeResize="0"/>
          <p:nvPr/>
        </p:nvPicPr>
        <p:blipFill rotWithShape="1">
          <a:blip r:embed="rId3">
            <a:alphaModFix/>
          </a:blip>
          <a:srcRect/>
          <a:stretch/>
        </p:blipFill>
        <p:spPr>
          <a:xfrm>
            <a:off x="4686293" y="0"/>
            <a:ext cx="4457700" cy="1024500"/>
          </a:xfrm>
          <a:prstGeom prst="rect">
            <a:avLst/>
          </a:prstGeom>
          <a:noFill/>
          <a:ln>
            <a:noFill/>
          </a:ln>
        </p:spPr>
      </p:pic>
      <p:sp>
        <p:nvSpPr>
          <p:cNvPr id="214" name="Google Shape;214;p3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smtClean="0"/>
              <a:t>Performance Management </a:t>
            </a:r>
            <a:endParaRPr sz="4000" dirty="0"/>
          </a:p>
        </p:txBody>
      </p:sp>
      <p:sp>
        <p:nvSpPr>
          <p:cNvPr id="7" name="TextBox 6"/>
          <p:cNvSpPr txBox="1"/>
          <p:nvPr/>
        </p:nvSpPr>
        <p:spPr>
          <a:xfrm>
            <a:off x="311700" y="1183121"/>
            <a:ext cx="7987004" cy="5186035"/>
          </a:xfrm>
          <a:prstGeom prst="rect">
            <a:avLst/>
          </a:prstGeom>
          <a:noFill/>
        </p:spPr>
        <p:txBody>
          <a:bodyPr wrap="square" rtlCol="0">
            <a:spAutoFit/>
          </a:bodyPr>
          <a:lstStyle/>
          <a:p>
            <a:pPr marL="76200">
              <a:buSzPts val="2400"/>
            </a:pPr>
            <a:endParaRPr lang="en-US" dirty="0" smtClean="0"/>
          </a:p>
          <a:p>
            <a:pPr marL="457200" indent="-381000">
              <a:buSzPts val="2400"/>
              <a:buFont typeface="Arial"/>
              <a:buChar char="●"/>
            </a:pPr>
            <a:r>
              <a:rPr lang="en-US" sz="1800" dirty="0" smtClean="0"/>
              <a:t>Clear is kind; set and clarify your expectations; preventative measures</a:t>
            </a:r>
          </a:p>
          <a:p>
            <a:pPr marL="76200">
              <a:buSzPts val="2400"/>
            </a:pPr>
            <a:endParaRPr lang="en-US" sz="1800" dirty="0" smtClean="0"/>
          </a:p>
          <a:p>
            <a:pPr marL="457200" indent="-381000">
              <a:buSzPts val="2400"/>
              <a:buFont typeface="Arial"/>
              <a:buChar char="●"/>
            </a:pPr>
            <a:r>
              <a:rPr lang="en-US" sz="1800" dirty="0" smtClean="0"/>
              <a:t>Be specific, objective, timely (resolve early), avoid generalizations (e.g. never or always)</a:t>
            </a:r>
          </a:p>
          <a:p>
            <a:pPr marL="457200" indent="-381000">
              <a:buSzPts val="2400"/>
              <a:buFont typeface="Arial"/>
              <a:buChar char="●"/>
            </a:pPr>
            <a:endParaRPr lang="en-US" sz="1800" dirty="0"/>
          </a:p>
          <a:p>
            <a:pPr marL="457200" indent="-381000">
              <a:buSzPts val="2400"/>
              <a:buFont typeface="Arial"/>
              <a:buChar char="●"/>
            </a:pPr>
            <a:r>
              <a:rPr lang="en-US" sz="1800" dirty="0" smtClean="0"/>
              <a:t>Recognition; the ultimate ROI </a:t>
            </a:r>
          </a:p>
          <a:p>
            <a:pPr marL="457200" indent="-381000">
              <a:buSzPts val="2400"/>
              <a:buFont typeface="Arial"/>
              <a:buChar char="●"/>
            </a:pPr>
            <a:endParaRPr lang="en-US" sz="1800" dirty="0"/>
          </a:p>
          <a:p>
            <a:pPr marL="457200" indent="-381000">
              <a:buSzPts val="2400"/>
              <a:buFont typeface="Arial"/>
              <a:buChar char="●"/>
            </a:pPr>
            <a:r>
              <a:rPr lang="en-US" sz="1800" dirty="0" smtClean="0"/>
              <a:t>Managing the unmanageable (DISC reference &amp; caveat) </a:t>
            </a:r>
          </a:p>
          <a:p>
            <a:pPr marL="457200" indent="-381000">
              <a:buSzPts val="2400"/>
              <a:buFont typeface="Arial"/>
              <a:buChar char="●"/>
            </a:pPr>
            <a:endParaRPr lang="en-US" sz="1800" dirty="0"/>
          </a:p>
          <a:p>
            <a:pPr marL="457200" indent="-381000">
              <a:buSzPts val="2400"/>
              <a:buFont typeface="Arial"/>
              <a:buChar char="●"/>
            </a:pPr>
            <a:r>
              <a:rPr lang="en-US" sz="1800" dirty="0" smtClean="0"/>
              <a:t>Performance conversations (what, when and ‘yes’) </a:t>
            </a:r>
          </a:p>
          <a:p>
            <a:pPr marL="76200" lvl="1">
              <a:buSzPts val="2400"/>
            </a:pPr>
            <a:r>
              <a:rPr lang="en-US" sz="1800" dirty="0"/>
              <a:t>	</a:t>
            </a:r>
            <a:r>
              <a:rPr lang="en-US" sz="1800" dirty="0" smtClean="0"/>
              <a:t>-Provide resources and the why</a:t>
            </a:r>
          </a:p>
          <a:p>
            <a:pPr marL="76200">
              <a:buSzPts val="2400"/>
            </a:pPr>
            <a:endParaRPr lang="en-US" dirty="0"/>
          </a:p>
          <a:p>
            <a:pPr marL="457200" indent="-381000">
              <a:buSzPts val="2400"/>
              <a:buFont typeface="Arial"/>
              <a:buChar char="●"/>
            </a:pPr>
            <a:endParaRPr lang="en-US" dirty="0"/>
          </a:p>
          <a:p>
            <a:pPr marL="457200" indent="-381000">
              <a:buSzPts val="2400"/>
              <a:buFont typeface="Arial"/>
              <a:buChar char="●"/>
            </a:pPr>
            <a:endParaRPr lang="en-US" dirty="0" smtClean="0"/>
          </a:p>
          <a:p>
            <a:pPr marL="457200" indent="-381000">
              <a:buSzPts val="2400"/>
              <a:buFont typeface="Arial"/>
              <a:buChar char="●"/>
            </a:pPr>
            <a:endParaRPr lang="en-US" dirty="0" smtClean="0"/>
          </a:p>
          <a:p>
            <a:pPr marL="457200" lvl="3" indent="-381000">
              <a:lnSpc>
                <a:spcPct val="150000"/>
              </a:lnSpc>
              <a:buSzPts val="2400"/>
              <a:buChar char="●"/>
            </a:pPr>
            <a:endParaRPr lang="en-US" dirty="0" smtClean="0"/>
          </a:p>
          <a:p>
            <a:pPr marL="457200" lvl="0" indent="-381000">
              <a:lnSpc>
                <a:spcPct val="150000"/>
              </a:lnSpc>
              <a:buSzPts val="2400"/>
              <a:buChar char="●"/>
            </a:pPr>
            <a:endParaRPr lang="en-US" dirty="0" smtClean="0"/>
          </a:p>
          <a:p>
            <a:pPr marL="457200" lvl="0" indent="-381000">
              <a:lnSpc>
                <a:spcPct val="150000"/>
              </a:lnSpc>
              <a:buSzPts val="2400"/>
              <a:buChar char="●"/>
            </a:pPr>
            <a:endParaRPr lang="en-US" dirty="0"/>
          </a:p>
        </p:txBody>
      </p:sp>
    </p:spTree>
    <p:extLst>
      <p:ext uri="{BB962C8B-B14F-4D97-AF65-F5344CB8AC3E}">
        <p14:creationId xmlns:p14="http://schemas.microsoft.com/office/powerpoint/2010/main" val="2551572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27"/>
          <p:cNvPicPr preferRelativeResize="0"/>
          <p:nvPr/>
        </p:nvPicPr>
        <p:blipFill rotWithShape="1">
          <a:blip r:embed="rId3">
            <a:alphaModFix/>
          </a:blip>
          <a:srcRect/>
          <a:stretch/>
        </p:blipFill>
        <p:spPr>
          <a:xfrm>
            <a:off x="2168693" y="0"/>
            <a:ext cx="4457700" cy="1024500"/>
          </a:xfrm>
          <a:prstGeom prst="rect">
            <a:avLst/>
          </a:prstGeom>
          <a:noFill/>
          <a:ln>
            <a:noFill/>
          </a:ln>
        </p:spPr>
      </p:pic>
      <p:sp>
        <p:nvSpPr>
          <p:cNvPr id="123" name="Google Shape;123;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sz="1000">
                <a:solidFill>
                  <a:schemeClr val="dk1"/>
                </a:solidFill>
                <a:latin typeface="Economica"/>
                <a:ea typeface="Economica"/>
                <a:cs typeface="Economica"/>
                <a:sym typeface="Economica"/>
              </a:rPr>
              <a:t>2</a:t>
            </a:fld>
            <a:endParaRPr sz="1000">
              <a:solidFill>
                <a:schemeClr val="dk1"/>
              </a:solidFill>
              <a:latin typeface="Economica"/>
              <a:ea typeface="Economica"/>
              <a:cs typeface="Economica"/>
              <a:sym typeface="Economica"/>
            </a:endParaRPr>
          </a:p>
        </p:txBody>
      </p:sp>
      <p:sp>
        <p:nvSpPr>
          <p:cNvPr id="124" name="Google Shape;124;p27"/>
          <p:cNvSpPr txBox="1">
            <a:spLocks noGrp="1"/>
          </p:cNvSpPr>
          <p:nvPr>
            <p:ph type="title"/>
          </p:nvPr>
        </p:nvSpPr>
        <p:spPr>
          <a:xfrm>
            <a:off x="773700" y="1122325"/>
            <a:ext cx="7596600" cy="121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3000"/>
          </a:p>
          <a:p>
            <a:pPr marL="0" lvl="0" indent="0" algn="ctr" rtl="0">
              <a:spcBef>
                <a:spcPts val="0"/>
              </a:spcBef>
              <a:spcAft>
                <a:spcPts val="0"/>
              </a:spcAft>
              <a:buNone/>
            </a:pPr>
            <a:endParaRPr sz="3000"/>
          </a:p>
          <a:p>
            <a:pPr marL="0" lvl="0" indent="0" algn="ctr" rtl="0">
              <a:spcBef>
                <a:spcPts val="0"/>
              </a:spcBef>
              <a:spcAft>
                <a:spcPts val="0"/>
              </a:spcAft>
              <a:buNone/>
            </a:pPr>
            <a:endParaRPr sz="3000"/>
          </a:p>
          <a:p>
            <a:pPr marL="0" lvl="0" indent="0" algn="ctr" rtl="0">
              <a:spcBef>
                <a:spcPts val="0"/>
              </a:spcBef>
              <a:spcAft>
                <a:spcPts val="0"/>
              </a:spcAft>
              <a:buNone/>
            </a:pPr>
            <a:endParaRPr sz="3000"/>
          </a:p>
          <a:p>
            <a:pPr marL="0" lvl="0" indent="0" algn="ctr" rtl="0">
              <a:spcBef>
                <a:spcPts val="0"/>
              </a:spcBef>
              <a:spcAft>
                <a:spcPts val="0"/>
              </a:spcAft>
              <a:buNone/>
            </a:pPr>
            <a:endParaRPr/>
          </a:p>
          <a:p>
            <a:pPr marL="0" lvl="0" indent="0" algn="ctr" rtl="0">
              <a:spcBef>
                <a:spcPts val="0"/>
              </a:spcBef>
              <a:spcAft>
                <a:spcPts val="0"/>
              </a:spcAft>
              <a:buNone/>
            </a:pPr>
            <a:r>
              <a:rPr lang="en"/>
              <a:t>Alpha Psi Education, Scholarship &amp; Leadership Foundation</a:t>
            </a:r>
            <a:endParaRPr/>
          </a:p>
          <a:p>
            <a:pPr marL="0" lvl="0" indent="0" algn="ctr" rtl="0">
              <a:lnSpc>
                <a:spcPct val="115000"/>
              </a:lnSpc>
              <a:spcBef>
                <a:spcPts val="0"/>
              </a:spcBef>
              <a:spcAft>
                <a:spcPts val="0"/>
              </a:spcAft>
              <a:buNone/>
            </a:pPr>
            <a:r>
              <a:rPr lang="en" sz="2400" b="1" i="1"/>
              <a:t>Creating Tomorrow’s Leaders</a:t>
            </a:r>
            <a:endParaRPr sz="2400" b="1" i="1"/>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125" name="Google Shape;125;p27"/>
          <p:cNvSpPr txBox="1"/>
          <p:nvPr/>
        </p:nvSpPr>
        <p:spPr>
          <a:xfrm>
            <a:off x="1602300" y="3273350"/>
            <a:ext cx="5939400" cy="89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highlight>
                  <a:srgbClr val="FFFFFF"/>
                </a:highlight>
                <a:latin typeface="Economica"/>
                <a:ea typeface="Economica"/>
                <a:cs typeface="Economica"/>
                <a:sym typeface="Economica"/>
              </a:rPr>
              <a:t>The mission of the Alpha Psi Foundation, a 501 (c) (3) tax exempt public benefit corporation, is to provide scholarships and leadership development for men and women student pharmacists and new professionals. The Foundation funds eight scholarships annually and conducts leadership development programming. </a:t>
            </a:r>
            <a:endParaRPr>
              <a:solidFill>
                <a:schemeClr val="dk1"/>
              </a:solidFill>
              <a:latin typeface="Economica"/>
              <a:ea typeface="Economica"/>
              <a:cs typeface="Economica"/>
              <a:sym typeface="Economic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45"/>
          <p:cNvPicPr preferRelativeResize="0"/>
          <p:nvPr/>
        </p:nvPicPr>
        <p:blipFill rotWithShape="1">
          <a:blip r:embed="rId3">
            <a:alphaModFix/>
          </a:blip>
          <a:srcRect/>
          <a:stretch/>
        </p:blipFill>
        <p:spPr>
          <a:xfrm>
            <a:off x="4686293" y="0"/>
            <a:ext cx="4457700" cy="1024500"/>
          </a:xfrm>
          <a:prstGeom prst="rect">
            <a:avLst/>
          </a:prstGeom>
          <a:noFill/>
          <a:ln>
            <a:noFill/>
          </a:ln>
        </p:spPr>
      </p:pic>
      <p:sp>
        <p:nvSpPr>
          <p:cNvPr id="269" name="Google Shape;269;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pic>
        <p:nvPicPr>
          <p:cNvPr id="270" name="Google Shape;270;p45"/>
          <p:cNvPicPr preferRelativeResize="0"/>
          <p:nvPr/>
        </p:nvPicPr>
        <p:blipFill>
          <a:blip r:embed="rId4">
            <a:alphaModFix/>
          </a:blip>
          <a:stretch>
            <a:fillRect/>
          </a:stretch>
        </p:blipFill>
        <p:spPr>
          <a:xfrm>
            <a:off x="1334350" y="969625"/>
            <a:ext cx="6475300" cy="3894475"/>
          </a:xfrm>
          <a:prstGeom prst="rect">
            <a:avLst/>
          </a:prstGeom>
          <a:noFill/>
          <a:ln>
            <a:noFill/>
          </a:ln>
        </p:spPr>
      </p:pic>
      <p:sp>
        <p:nvSpPr>
          <p:cNvPr id="271" name="Google Shape;271;p4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“DiSC”</a:t>
            </a:r>
            <a:endParaRPr/>
          </a:p>
        </p:txBody>
      </p:sp>
      <p:sp>
        <p:nvSpPr>
          <p:cNvPr id="272" name="Google Shape;272;p45"/>
          <p:cNvSpPr txBox="1"/>
          <p:nvPr/>
        </p:nvSpPr>
        <p:spPr>
          <a:xfrm>
            <a:off x="242250" y="4605275"/>
            <a:ext cx="30153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Adapted from DiSCprofile.com</a:t>
            </a:r>
            <a:endParaRPr>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2"/>
          <p:cNvSpPr txBox="1">
            <a:spLocks noGrp="1"/>
          </p:cNvSpPr>
          <p:nvPr>
            <p:ph type="title"/>
          </p:nvPr>
        </p:nvSpPr>
        <p:spPr>
          <a:xfrm>
            <a:off x="773693" y="1298864"/>
            <a:ext cx="7596600" cy="153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dirty="0" smtClean="0">
                <a:latin typeface="Arial Black" panose="020B0A04020102020204" pitchFamily="34" charset="0"/>
              </a:rPr>
              <a:t>Q</a:t>
            </a:r>
            <a:r>
              <a:rPr lang="en" sz="6000" dirty="0" smtClean="0">
                <a:latin typeface="Arial Black" panose="020B0A04020102020204" pitchFamily="34" charset="0"/>
              </a:rPr>
              <a:t>&amp;</a:t>
            </a:r>
            <a:r>
              <a:rPr lang="en" sz="8000" dirty="0" smtClean="0">
                <a:latin typeface="Arial Black" panose="020B0A04020102020204" pitchFamily="34" charset="0"/>
              </a:rPr>
              <a:t>A</a:t>
            </a:r>
            <a:endParaRPr sz="8000" dirty="0">
              <a:latin typeface="Arial Black" panose="020B0A04020102020204" pitchFamily="34" charset="0"/>
            </a:endParaRPr>
          </a:p>
        </p:txBody>
      </p:sp>
      <p:sp>
        <p:nvSpPr>
          <p:cNvPr id="326" name="Google Shape;326;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21</a:t>
            </a:fld>
            <a:endParaRPr/>
          </a:p>
        </p:txBody>
      </p:sp>
      <p:pic>
        <p:nvPicPr>
          <p:cNvPr id="327" name="Google Shape;327;p52"/>
          <p:cNvPicPr preferRelativeResize="0"/>
          <p:nvPr/>
        </p:nvPicPr>
        <p:blipFill rotWithShape="1">
          <a:blip r:embed="rId3">
            <a:alphaModFix/>
          </a:blip>
          <a:srcRect/>
          <a:stretch/>
        </p:blipFill>
        <p:spPr>
          <a:xfrm>
            <a:off x="2343143" y="3467950"/>
            <a:ext cx="4457700" cy="1024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a:t>
            </a:fld>
            <a:endParaRPr/>
          </a:p>
        </p:txBody>
      </p:sp>
      <p:pic>
        <p:nvPicPr>
          <p:cNvPr id="189" name="Google Shape;189;p35" descr="Image result for leadership is doing the right thing management is doing things right"/>
          <p:cNvPicPr preferRelativeResize="0"/>
          <p:nvPr/>
        </p:nvPicPr>
        <p:blipFill rotWithShape="1">
          <a:blip r:embed="rId3">
            <a:alphaModFix/>
          </a:blip>
          <a:srcRect/>
          <a:stretch/>
        </p:blipFill>
        <p:spPr>
          <a:xfrm>
            <a:off x="1261427" y="1115627"/>
            <a:ext cx="6621152" cy="3724401"/>
          </a:xfrm>
          <a:prstGeom prst="rect">
            <a:avLst/>
          </a:prstGeom>
          <a:noFill/>
          <a:ln>
            <a:noFill/>
          </a:ln>
        </p:spPr>
      </p:pic>
      <p:pic>
        <p:nvPicPr>
          <p:cNvPr id="190" name="Google Shape;190;p35"/>
          <p:cNvPicPr preferRelativeResize="0"/>
          <p:nvPr/>
        </p:nvPicPr>
        <p:blipFill rotWithShape="1">
          <a:blip r:embed="rId4">
            <a:alphaModFix/>
          </a:blip>
          <a:srcRect/>
          <a:stretch/>
        </p:blipFill>
        <p:spPr>
          <a:xfrm>
            <a:off x="4686293" y="0"/>
            <a:ext cx="4457700" cy="1024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8"/>
          <p:cNvSpPr txBox="1">
            <a:spLocks noGrp="1"/>
          </p:cNvSpPr>
          <p:nvPr>
            <p:ph type="body" idx="4294967295"/>
          </p:nvPr>
        </p:nvSpPr>
        <p:spPr>
          <a:xfrm>
            <a:off x="495020" y="1139023"/>
            <a:ext cx="7886700" cy="3263400"/>
          </a:xfrm>
          <a:prstGeom prst="rect">
            <a:avLst/>
          </a:prstGeom>
          <a:noFill/>
          <a:ln>
            <a:noFill/>
          </a:ln>
        </p:spPr>
        <p:txBody>
          <a:bodyPr spcFirstLastPara="1" wrap="square" lIns="68575" tIns="34275" rIns="68575" bIns="34275" anchor="t" anchorCtr="0">
            <a:noAutofit/>
          </a:bodyPr>
          <a:lstStyle/>
          <a:p>
            <a:pPr marL="0" marR="0" lvl="0" indent="0" algn="ctr" rtl="0">
              <a:lnSpc>
                <a:spcPct val="80000"/>
              </a:lnSpc>
              <a:spcBef>
                <a:spcPts val="800"/>
              </a:spcBef>
              <a:spcAft>
                <a:spcPts val="0"/>
              </a:spcAft>
              <a:buNone/>
            </a:pPr>
            <a:endParaRPr sz="2400" dirty="0">
              <a:latin typeface="Economica"/>
              <a:ea typeface="Economica"/>
              <a:cs typeface="Economica"/>
              <a:sym typeface="Economica"/>
            </a:endParaRPr>
          </a:p>
          <a:p>
            <a:pPr marL="342900" marR="0" lvl="0" indent="0" algn="l" rtl="0">
              <a:lnSpc>
                <a:spcPct val="80000"/>
              </a:lnSpc>
              <a:spcBef>
                <a:spcPts val="800"/>
              </a:spcBef>
              <a:spcAft>
                <a:spcPts val="0"/>
              </a:spcAft>
              <a:buNone/>
            </a:pPr>
            <a:endParaRPr sz="2400" dirty="0">
              <a:latin typeface="Economica"/>
              <a:ea typeface="Economica"/>
              <a:cs typeface="Economica"/>
              <a:sym typeface="Economica"/>
            </a:endParaRPr>
          </a:p>
        </p:txBody>
      </p:sp>
      <p:pic>
        <p:nvPicPr>
          <p:cNvPr id="132" name="Google Shape;132;p28"/>
          <p:cNvPicPr preferRelativeResize="0"/>
          <p:nvPr/>
        </p:nvPicPr>
        <p:blipFill rotWithShape="1">
          <a:blip r:embed="rId3">
            <a:alphaModFix/>
          </a:blip>
          <a:srcRect/>
          <a:stretch/>
        </p:blipFill>
        <p:spPr>
          <a:xfrm>
            <a:off x="2209520" y="30982"/>
            <a:ext cx="4457700" cy="1024500"/>
          </a:xfrm>
          <a:prstGeom prst="rect">
            <a:avLst/>
          </a:prstGeom>
          <a:noFill/>
          <a:ln>
            <a:noFill/>
          </a:ln>
        </p:spPr>
      </p:pic>
      <p:sp>
        <p:nvSpPr>
          <p:cNvPr id="133" name="Google Shape;133;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sz="1000">
                <a:solidFill>
                  <a:schemeClr val="dk1"/>
                </a:solidFill>
                <a:latin typeface="Economica"/>
                <a:ea typeface="Economica"/>
                <a:cs typeface="Economica"/>
                <a:sym typeface="Economica"/>
              </a:rPr>
              <a:t>4</a:t>
            </a:fld>
            <a:endParaRPr sz="1000">
              <a:solidFill>
                <a:schemeClr val="dk1"/>
              </a:solidFill>
              <a:latin typeface="Economica"/>
              <a:ea typeface="Economica"/>
              <a:cs typeface="Economica"/>
              <a:sym typeface="Economica"/>
            </a:endParaRPr>
          </a:p>
        </p:txBody>
      </p:sp>
      <p:sp>
        <p:nvSpPr>
          <p:cNvPr id="134" name="Google Shape;134;p28"/>
          <p:cNvSpPr txBox="1">
            <a:spLocks noGrp="1"/>
          </p:cNvSpPr>
          <p:nvPr>
            <p:ph type="title"/>
          </p:nvPr>
        </p:nvSpPr>
        <p:spPr>
          <a:xfrm>
            <a:off x="437951" y="1422619"/>
            <a:ext cx="3959599" cy="3236988"/>
          </a:xfrm>
          <a:prstGeom prst="rect">
            <a:avLst/>
          </a:prstGeom>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2400" dirty="0"/>
          </a:p>
          <a:p>
            <a:pPr marL="76200" lvl="0" algn="l">
              <a:lnSpc>
                <a:spcPct val="115000"/>
              </a:lnSpc>
              <a:buSzPts val="2400"/>
            </a:pPr>
            <a:r>
              <a:rPr lang="en-US" sz="2400" b="1" dirty="0" smtClean="0"/>
              <a:t>LEADERSHIP</a:t>
            </a:r>
            <a:r>
              <a:rPr lang="en-US" sz="2400" dirty="0" smtClean="0"/>
              <a:t/>
            </a:r>
            <a:br>
              <a:rPr lang="en-US" sz="2400" dirty="0" smtClean="0"/>
            </a:br>
            <a:r>
              <a:rPr lang="en-US" sz="2400" dirty="0" smtClean="0"/>
              <a:t>1) Discuss leadership challenges</a:t>
            </a:r>
            <a:br>
              <a:rPr lang="en-US" sz="2400" dirty="0" smtClean="0"/>
            </a:br>
            <a:r>
              <a:rPr lang="en-US" sz="2400" dirty="0" smtClean="0"/>
              <a:t>2) Define your vision and values </a:t>
            </a:r>
            <a:br>
              <a:rPr lang="en-US" sz="2400" dirty="0" smtClean="0"/>
            </a:br>
            <a:r>
              <a:rPr lang="en-US" sz="2400" dirty="0" smtClean="0"/>
              <a:t>3) Identify ways to create time </a:t>
            </a:r>
            <a:br>
              <a:rPr lang="en-US" sz="2400" dirty="0" smtClean="0"/>
            </a:br>
            <a:r>
              <a:rPr lang="en-US" sz="2400" dirty="0" smtClean="0"/>
              <a:t>4) Illustrate how to make tough choices 5) Describe failing forward and growth</a:t>
            </a:r>
            <a:endParaRPr dirty="0" smtClean="0"/>
          </a:p>
          <a:p>
            <a:pPr marL="0" lvl="0" indent="0" algn="ctr" rtl="0">
              <a:spcBef>
                <a:spcPts val="0"/>
              </a:spcBef>
              <a:spcAft>
                <a:spcPts val="0"/>
              </a:spcAft>
              <a:buNone/>
            </a:pPr>
            <a:endParaRPr dirty="0"/>
          </a:p>
        </p:txBody>
      </p:sp>
      <p:sp>
        <p:nvSpPr>
          <p:cNvPr id="2" name="Rectangle 1"/>
          <p:cNvSpPr/>
          <p:nvPr/>
        </p:nvSpPr>
        <p:spPr>
          <a:xfrm>
            <a:off x="3541006" y="938968"/>
            <a:ext cx="1846980" cy="400110"/>
          </a:xfrm>
          <a:prstGeom prst="rect">
            <a:avLst/>
          </a:prstGeom>
        </p:spPr>
        <p:txBody>
          <a:bodyPr wrap="none">
            <a:spAutoFit/>
          </a:bodyPr>
          <a:lstStyle/>
          <a:p>
            <a:r>
              <a:rPr lang="en" sz="2000" dirty="0" smtClean="0"/>
              <a:t>OBJECTIVES</a:t>
            </a:r>
            <a:r>
              <a:rPr lang="en" sz="1600" dirty="0" smtClean="0"/>
              <a:t>:</a:t>
            </a:r>
            <a:endParaRPr lang="en-US" sz="1600" dirty="0"/>
          </a:p>
        </p:txBody>
      </p:sp>
      <p:sp>
        <p:nvSpPr>
          <p:cNvPr id="7" name="Google Shape;134;p28"/>
          <p:cNvSpPr txBox="1">
            <a:spLocks/>
          </p:cNvSpPr>
          <p:nvPr/>
        </p:nvSpPr>
        <p:spPr>
          <a:xfrm>
            <a:off x="4402617" y="1681867"/>
            <a:ext cx="4344191" cy="32369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1pPr>
            <a:lvl2pPr marR="0" lvl="1"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2pPr>
            <a:lvl3pPr marR="0" lvl="2"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3pPr>
            <a:lvl4pPr marR="0" lvl="3"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4pPr>
            <a:lvl5pPr marR="0" lvl="4"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5pPr>
            <a:lvl6pPr marR="0" lvl="5"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6pPr>
            <a:lvl7pPr marR="0" lvl="6"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7pPr>
            <a:lvl8pPr marR="0" lvl="7"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8pPr>
            <a:lvl9pPr marR="0" lvl="8"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9pPr>
          </a:lstStyle>
          <a:p>
            <a:pPr marL="457200" algn="l">
              <a:lnSpc>
                <a:spcPct val="115000"/>
              </a:lnSpc>
            </a:pPr>
            <a:endParaRPr lang="en-US" sz="2400" dirty="0" smtClean="0"/>
          </a:p>
          <a:p>
            <a:pPr marL="76200" algn="l">
              <a:lnSpc>
                <a:spcPct val="115000"/>
              </a:lnSpc>
              <a:buSzPts val="2400"/>
            </a:pPr>
            <a:r>
              <a:rPr lang="en-US" sz="2400" b="1" dirty="0" smtClean="0"/>
              <a:t>MANAGEMENT</a:t>
            </a:r>
            <a:r>
              <a:rPr lang="en-US" sz="2400" dirty="0" smtClean="0"/>
              <a:t/>
            </a:r>
            <a:br>
              <a:rPr lang="en-US" sz="2400" dirty="0" smtClean="0"/>
            </a:br>
            <a:r>
              <a:rPr lang="en-US" sz="2400" dirty="0" smtClean="0"/>
              <a:t>1) Summarize strategies to manage thyself</a:t>
            </a:r>
          </a:p>
          <a:p>
            <a:pPr marL="76200" algn="l">
              <a:lnSpc>
                <a:spcPct val="115000"/>
              </a:lnSpc>
              <a:buSzPts val="2400"/>
            </a:pPr>
            <a:r>
              <a:rPr lang="en-US" sz="2400" dirty="0" smtClean="0"/>
              <a:t>2) List legal and regulatory requirements</a:t>
            </a:r>
          </a:p>
          <a:p>
            <a:pPr marL="76200" algn="l">
              <a:lnSpc>
                <a:spcPct val="115000"/>
              </a:lnSpc>
              <a:buSzPts val="2400"/>
            </a:pPr>
            <a:r>
              <a:rPr lang="en-US" sz="2400" dirty="0" smtClean="0"/>
              <a:t>3) Describe inventory requirements </a:t>
            </a:r>
          </a:p>
          <a:p>
            <a:pPr marL="76200" algn="l">
              <a:lnSpc>
                <a:spcPct val="115000"/>
              </a:lnSpc>
              <a:buSzPts val="2400"/>
            </a:pPr>
            <a:r>
              <a:rPr lang="en-US" sz="2400" dirty="0" smtClean="0"/>
              <a:t>4) Compare </a:t>
            </a:r>
            <a:r>
              <a:rPr lang="en-US" sz="2400" dirty="0" err="1" smtClean="0"/>
              <a:t>P&amp;P&amp;P</a:t>
            </a:r>
            <a:r>
              <a:rPr lang="en-US" sz="2400" dirty="0" smtClean="0"/>
              <a:t> and workflows </a:t>
            </a:r>
          </a:p>
          <a:p>
            <a:pPr marL="76200" algn="l">
              <a:lnSpc>
                <a:spcPct val="115000"/>
              </a:lnSpc>
              <a:buSzPts val="2400"/>
            </a:pPr>
            <a:r>
              <a:rPr lang="en-US" sz="2400" dirty="0" smtClean="0"/>
              <a:t>5) Discuss conflict management strategies</a:t>
            </a:r>
          </a:p>
          <a:p>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36"/>
          <p:cNvPicPr preferRelativeResize="0"/>
          <p:nvPr/>
        </p:nvPicPr>
        <p:blipFill rotWithShape="1">
          <a:blip r:embed="rId3">
            <a:alphaModFix/>
          </a:blip>
          <a:srcRect/>
          <a:stretch/>
        </p:blipFill>
        <p:spPr>
          <a:xfrm>
            <a:off x="4686293" y="0"/>
            <a:ext cx="4457700" cy="1024500"/>
          </a:xfrm>
          <a:prstGeom prst="rect">
            <a:avLst/>
          </a:prstGeom>
          <a:noFill/>
          <a:ln>
            <a:noFill/>
          </a:ln>
        </p:spPr>
      </p:pic>
      <p:sp>
        <p:nvSpPr>
          <p:cNvPr id="197" name="Google Shape;197;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198" name="Google Shape;198;p36"/>
          <p:cNvSpPr txBox="1">
            <a:spLocks noGrp="1"/>
          </p:cNvSpPr>
          <p:nvPr>
            <p:ph type="title"/>
          </p:nvPr>
        </p:nvSpPr>
        <p:spPr>
          <a:xfrm>
            <a:off x="311700" y="200225"/>
            <a:ext cx="8520600" cy="434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800" dirty="0" smtClean="0"/>
              <a:t>LEADERSHIP </a:t>
            </a:r>
            <a:endParaRPr sz="4800" dirty="0"/>
          </a:p>
          <a:p>
            <a:pPr marL="0" lvl="0" indent="0" algn="l" rtl="0">
              <a:spcBef>
                <a:spcPts val="0"/>
              </a:spcBef>
              <a:spcAft>
                <a:spcPts val="0"/>
              </a:spcAft>
              <a:buNone/>
            </a:pPr>
            <a:endParaRPr sz="4800" dirty="0"/>
          </a:p>
          <a:p>
            <a:pPr marL="0" lvl="0" indent="0" algn="l" rtl="0">
              <a:spcBef>
                <a:spcPts val="0"/>
              </a:spcBef>
              <a:spcAft>
                <a:spcPts val="0"/>
              </a:spcAft>
              <a:buNone/>
            </a:pPr>
            <a:endParaRPr sz="4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8"/>
          <p:cNvSpPr txBox="1">
            <a:spLocks noGrp="1"/>
          </p:cNvSpPr>
          <p:nvPr>
            <p:ph type="title"/>
          </p:nvPr>
        </p:nvSpPr>
        <p:spPr>
          <a:xfrm>
            <a:off x="311700" y="965255"/>
            <a:ext cx="8520600" cy="2517300"/>
          </a:xfrm>
          <a:prstGeom prst="rect">
            <a:avLst/>
          </a:prstGeom>
        </p:spPr>
        <p:txBody>
          <a:bodyPr spcFirstLastPara="1" wrap="square" lIns="91425" tIns="91425" rIns="91425" bIns="91425" anchor="b" anchorCtr="0">
            <a:noAutofit/>
          </a:bodyPr>
          <a:lstStyle/>
          <a:p>
            <a:pPr marL="457200" lvl="0" indent="-381000" algn="l" rtl="0">
              <a:lnSpc>
                <a:spcPct val="150000"/>
              </a:lnSpc>
              <a:spcBef>
                <a:spcPts val="0"/>
              </a:spcBef>
              <a:spcAft>
                <a:spcPts val="0"/>
              </a:spcAft>
              <a:buSzPts val="2400"/>
              <a:buChar char="●"/>
            </a:pPr>
            <a:r>
              <a:rPr lang="en-US" sz="2400" b="1" i="1" dirty="0" smtClean="0"/>
              <a:t>What will be your greatest challenge as a new PIC?</a:t>
            </a:r>
            <a:endParaRPr sz="2400" b="1" i="1" dirty="0"/>
          </a:p>
          <a:p>
            <a:pPr marL="457200" lvl="0" indent="-381000" algn="l" rtl="0">
              <a:lnSpc>
                <a:spcPct val="150000"/>
              </a:lnSpc>
              <a:spcBef>
                <a:spcPts val="0"/>
              </a:spcBef>
              <a:spcAft>
                <a:spcPts val="0"/>
              </a:spcAft>
              <a:buSzPts val="2400"/>
              <a:buChar char="●"/>
            </a:pPr>
            <a:r>
              <a:rPr lang="en-US" sz="2400" i="1" dirty="0" smtClean="0"/>
              <a:t>What is your 30/60/90 day plan? </a:t>
            </a:r>
            <a:endParaRPr sz="2400" i="1" dirty="0"/>
          </a:p>
          <a:p>
            <a:pPr marL="457200" lvl="0" indent="-381000" algn="l" rtl="0">
              <a:lnSpc>
                <a:spcPct val="150000"/>
              </a:lnSpc>
              <a:spcBef>
                <a:spcPts val="0"/>
              </a:spcBef>
              <a:spcAft>
                <a:spcPts val="0"/>
              </a:spcAft>
              <a:buSzPts val="2400"/>
              <a:buChar char="●"/>
            </a:pPr>
            <a:r>
              <a:rPr lang="en" sz="2400" i="1" dirty="0"/>
              <a:t>What </a:t>
            </a:r>
            <a:r>
              <a:rPr lang="en" sz="2400" i="1" dirty="0" smtClean="0"/>
              <a:t>will be your guiding principles? What will you be remembered for? </a:t>
            </a:r>
            <a:endParaRPr sz="2400" i="1" dirty="0"/>
          </a:p>
        </p:txBody>
      </p:sp>
      <p:sp>
        <p:nvSpPr>
          <p:cNvPr id="212" name="Google Shape;212;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6</a:t>
            </a:fld>
            <a:endParaRPr/>
          </a:p>
        </p:txBody>
      </p:sp>
      <p:pic>
        <p:nvPicPr>
          <p:cNvPr id="213" name="Google Shape;213;p38"/>
          <p:cNvPicPr preferRelativeResize="0"/>
          <p:nvPr/>
        </p:nvPicPr>
        <p:blipFill rotWithShape="1">
          <a:blip r:embed="rId3">
            <a:alphaModFix/>
          </a:blip>
          <a:srcRect/>
          <a:stretch/>
        </p:blipFill>
        <p:spPr>
          <a:xfrm>
            <a:off x="4686293" y="0"/>
            <a:ext cx="4457700" cy="1024500"/>
          </a:xfrm>
          <a:prstGeom prst="rect">
            <a:avLst/>
          </a:prstGeom>
          <a:noFill/>
          <a:ln>
            <a:noFill/>
          </a:ln>
        </p:spPr>
      </p:pic>
      <p:sp>
        <p:nvSpPr>
          <p:cNvPr id="214" name="Google Shape;214;p3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Leadership Challenges</a:t>
            </a:r>
            <a:endParaRPr dirty="0"/>
          </a:p>
        </p:txBody>
      </p:sp>
    </p:spTree>
    <p:extLst>
      <p:ext uri="{BB962C8B-B14F-4D97-AF65-F5344CB8AC3E}">
        <p14:creationId xmlns:p14="http://schemas.microsoft.com/office/powerpoint/2010/main" val="3249892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8"/>
          <p:cNvSpPr txBox="1">
            <a:spLocks noGrp="1"/>
          </p:cNvSpPr>
          <p:nvPr>
            <p:ph type="title"/>
          </p:nvPr>
        </p:nvSpPr>
        <p:spPr>
          <a:xfrm>
            <a:off x="281842" y="1340425"/>
            <a:ext cx="8520600" cy="2977782"/>
          </a:xfrm>
          <a:prstGeom prst="rect">
            <a:avLst/>
          </a:prstGeom>
        </p:spPr>
        <p:txBody>
          <a:bodyPr spcFirstLastPara="1" wrap="square" lIns="91425" tIns="91425" rIns="91425" bIns="91425" anchor="b" anchorCtr="0">
            <a:noAutofit/>
          </a:bodyPr>
          <a:lstStyle/>
          <a:p>
            <a:pPr marL="457200" lvl="0" indent="-381000" algn="l" rtl="0">
              <a:lnSpc>
                <a:spcPct val="150000"/>
              </a:lnSpc>
              <a:spcBef>
                <a:spcPts val="0"/>
              </a:spcBef>
              <a:spcAft>
                <a:spcPts val="0"/>
              </a:spcAft>
              <a:buSzPts val="2400"/>
              <a:buChar char="●"/>
            </a:pPr>
            <a:r>
              <a:rPr lang="en-US" sz="2400" i="1" dirty="0" smtClean="0"/>
              <a:t>What will be your greatest challenge as a new PIC?</a:t>
            </a:r>
            <a:endParaRPr sz="2400" i="1" dirty="0"/>
          </a:p>
          <a:p>
            <a:pPr marL="457200" lvl="0" indent="-381000" algn="l" rtl="0">
              <a:lnSpc>
                <a:spcPct val="150000"/>
              </a:lnSpc>
              <a:spcBef>
                <a:spcPts val="0"/>
              </a:spcBef>
              <a:spcAft>
                <a:spcPts val="0"/>
              </a:spcAft>
              <a:buSzPts val="2400"/>
              <a:buChar char="●"/>
            </a:pPr>
            <a:r>
              <a:rPr lang="en-US" sz="2400" b="1" i="1" dirty="0" smtClean="0"/>
              <a:t>What is your 30/60/90 day plan? </a:t>
            </a:r>
            <a:endParaRPr sz="2400" b="1" i="1" dirty="0"/>
          </a:p>
          <a:p>
            <a:pPr marL="457200" lvl="0" indent="-381000" rtl="0">
              <a:lnSpc>
                <a:spcPct val="150000"/>
              </a:lnSpc>
              <a:spcBef>
                <a:spcPts val="0"/>
              </a:spcBef>
              <a:spcAft>
                <a:spcPts val="0"/>
              </a:spcAft>
              <a:buSzPts val="2400"/>
              <a:buChar char="●"/>
            </a:pPr>
            <a:r>
              <a:rPr lang="en" sz="2400" b="1" i="1" dirty="0"/>
              <a:t>What </a:t>
            </a:r>
            <a:r>
              <a:rPr lang="en" sz="2400" b="1" i="1" dirty="0" smtClean="0"/>
              <a:t>will be your guiding principles? What will you be remembered for? </a:t>
            </a:r>
            <a:br>
              <a:rPr lang="en" sz="2400" b="1" i="1" dirty="0" smtClean="0"/>
            </a:br>
            <a:r>
              <a:rPr lang="en" sz="2400" b="1" i="1" dirty="0" smtClean="0"/>
              <a:t/>
            </a:r>
            <a:br>
              <a:rPr lang="en" sz="2400" b="1" i="1" dirty="0" smtClean="0"/>
            </a:br>
            <a:r>
              <a:rPr lang="en" sz="2400" b="1" i="1" dirty="0" smtClean="0"/>
              <a:t>              “If serving is beneath you, then leadership is beyond you”</a:t>
            </a:r>
            <a:endParaRPr sz="2400" b="1" i="1" dirty="0"/>
          </a:p>
        </p:txBody>
      </p:sp>
      <p:sp>
        <p:nvSpPr>
          <p:cNvPr id="212" name="Google Shape;212;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7</a:t>
            </a:fld>
            <a:endParaRPr/>
          </a:p>
        </p:txBody>
      </p:sp>
      <p:pic>
        <p:nvPicPr>
          <p:cNvPr id="213" name="Google Shape;213;p38"/>
          <p:cNvPicPr preferRelativeResize="0"/>
          <p:nvPr/>
        </p:nvPicPr>
        <p:blipFill rotWithShape="1">
          <a:blip r:embed="rId3">
            <a:alphaModFix/>
          </a:blip>
          <a:srcRect/>
          <a:stretch/>
        </p:blipFill>
        <p:spPr>
          <a:xfrm>
            <a:off x="4686293" y="0"/>
            <a:ext cx="4457700" cy="1024500"/>
          </a:xfrm>
          <a:prstGeom prst="rect">
            <a:avLst/>
          </a:prstGeom>
          <a:noFill/>
          <a:ln>
            <a:noFill/>
          </a:ln>
        </p:spPr>
      </p:pic>
      <p:sp>
        <p:nvSpPr>
          <p:cNvPr id="214" name="Google Shape;214;p3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Vision and Values</a:t>
            </a:r>
            <a:endParaRPr dirty="0"/>
          </a:p>
        </p:txBody>
      </p:sp>
    </p:spTree>
    <p:extLst>
      <p:ext uri="{BB962C8B-B14F-4D97-AF65-F5344CB8AC3E}">
        <p14:creationId xmlns:p14="http://schemas.microsoft.com/office/powerpoint/2010/main" val="4007003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8</a:t>
            </a:fld>
            <a:endParaRPr/>
          </a:p>
        </p:txBody>
      </p:sp>
      <p:pic>
        <p:nvPicPr>
          <p:cNvPr id="213" name="Google Shape;213;p38"/>
          <p:cNvPicPr preferRelativeResize="0"/>
          <p:nvPr/>
        </p:nvPicPr>
        <p:blipFill rotWithShape="1">
          <a:blip r:embed="rId3">
            <a:alphaModFix/>
          </a:blip>
          <a:srcRect/>
          <a:stretch/>
        </p:blipFill>
        <p:spPr>
          <a:xfrm>
            <a:off x="4686293" y="0"/>
            <a:ext cx="4457700" cy="1024500"/>
          </a:xfrm>
          <a:prstGeom prst="rect">
            <a:avLst/>
          </a:prstGeom>
          <a:noFill/>
          <a:ln>
            <a:noFill/>
          </a:ln>
        </p:spPr>
      </p:pic>
      <p:sp>
        <p:nvSpPr>
          <p:cNvPr id="214" name="Google Shape;214;p3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Creating Time</a:t>
            </a:r>
            <a:endParaRPr dirty="0"/>
          </a:p>
        </p:txBody>
      </p:sp>
      <p:pic>
        <p:nvPicPr>
          <p:cNvPr id="1026" name="Picture 2" descr="Hamster Wheel Cartoons and Comics - funny pictures from Cartoon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925" y="1147225"/>
            <a:ext cx="3275774" cy="34436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77816" y="1246897"/>
            <a:ext cx="4351798" cy="3416320"/>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t>Give yourself and team permission (break free from the day-to-day)</a:t>
            </a:r>
          </a:p>
          <a:p>
            <a:pPr marL="285750" indent="-285750">
              <a:buFont typeface="Arial" panose="020B0604020202020204" pitchFamily="34" charset="0"/>
              <a:buChar char="•"/>
            </a:pPr>
            <a:endParaRPr lang="en-US" sz="1800" dirty="0" smtClean="0"/>
          </a:p>
          <a:p>
            <a:pPr marL="285750" indent="-285750">
              <a:buFont typeface="Arial" panose="020B0604020202020204" pitchFamily="34" charset="0"/>
              <a:buChar char="•"/>
            </a:pPr>
            <a:r>
              <a:rPr lang="en-US" sz="1800" dirty="0" smtClean="0"/>
              <a:t>Delete, delay (intentional procrastination), delegate, and automate</a:t>
            </a:r>
          </a:p>
          <a:p>
            <a:pPr marL="285750" indent="-285750">
              <a:buFont typeface="Arial" panose="020B0604020202020204" pitchFamily="34" charset="0"/>
              <a:buChar char="•"/>
            </a:pPr>
            <a:endParaRPr lang="en-US" sz="1800" dirty="0" smtClean="0"/>
          </a:p>
          <a:p>
            <a:pPr marL="285750" indent="-285750">
              <a:buFont typeface="Arial" panose="020B0604020202020204" pitchFamily="34" charset="0"/>
              <a:buChar char="•"/>
            </a:pPr>
            <a:r>
              <a:rPr lang="en-US" sz="1800" dirty="0" smtClean="0"/>
              <a:t>ROI/ROTI (return on investment; return on time invested)</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smtClean="0"/>
              <a:t>Ask yourself; what can I do today that will make tomorrow better?</a:t>
            </a:r>
          </a:p>
        </p:txBody>
      </p:sp>
    </p:spTree>
    <p:extLst>
      <p:ext uri="{BB962C8B-B14F-4D97-AF65-F5344CB8AC3E}">
        <p14:creationId xmlns:p14="http://schemas.microsoft.com/office/powerpoint/2010/main" val="185083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8"/>
          <p:cNvSpPr txBox="1">
            <a:spLocks noGrp="1"/>
          </p:cNvSpPr>
          <p:nvPr>
            <p:ph type="title"/>
          </p:nvPr>
        </p:nvSpPr>
        <p:spPr>
          <a:xfrm>
            <a:off x="226208" y="1339180"/>
            <a:ext cx="8520600" cy="2517300"/>
          </a:xfrm>
          <a:prstGeom prst="rect">
            <a:avLst/>
          </a:prstGeom>
        </p:spPr>
        <p:txBody>
          <a:bodyPr spcFirstLastPara="1" wrap="square" lIns="91425" tIns="91425" rIns="91425" bIns="91425" anchor="b" anchorCtr="0">
            <a:noAutofit/>
          </a:bodyPr>
          <a:lstStyle/>
          <a:p>
            <a:pPr marL="457200" lvl="0" indent="-381000" algn="l" rtl="0">
              <a:lnSpc>
                <a:spcPct val="150000"/>
              </a:lnSpc>
              <a:spcBef>
                <a:spcPts val="0"/>
              </a:spcBef>
              <a:spcAft>
                <a:spcPts val="0"/>
              </a:spcAft>
              <a:buSzPts val="2400"/>
              <a:buChar char="●"/>
            </a:pPr>
            <a:r>
              <a:rPr lang="en-US" sz="2400" dirty="0" smtClean="0"/>
              <a:t>Reflect back to your vision and values</a:t>
            </a:r>
            <a:endParaRPr sz="2400" dirty="0"/>
          </a:p>
          <a:p>
            <a:pPr marL="457200" lvl="0" indent="-381000" algn="l" rtl="0">
              <a:lnSpc>
                <a:spcPct val="150000"/>
              </a:lnSpc>
              <a:spcBef>
                <a:spcPts val="0"/>
              </a:spcBef>
              <a:spcAft>
                <a:spcPts val="0"/>
              </a:spcAft>
              <a:buSzPts val="2400"/>
              <a:buChar char="●"/>
            </a:pPr>
            <a:r>
              <a:rPr lang="en-US" sz="2400" dirty="0" smtClean="0"/>
              <a:t>Understanding conversations; creating buy-in, power questions</a:t>
            </a:r>
            <a:r>
              <a:rPr lang="en-US" sz="2400" dirty="0"/>
              <a:t> </a:t>
            </a:r>
            <a:r>
              <a:rPr lang="en-US" sz="2400" dirty="0" smtClean="0"/>
              <a:t>(</a:t>
            </a:r>
            <a:r>
              <a:rPr lang="en-US" sz="2400" dirty="0" err="1" smtClean="0"/>
              <a:t>AAAE</a:t>
            </a:r>
            <a:r>
              <a:rPr lang="en-US" sz="2400" dirty="0" smtClean="0"/>
              <a:t>)</a:t>
            </a:r>
            <a:endParaRPr sz="2400" dirty="0" smtClean="0"/>
          </a:p>
          <a:p>
            <a:pPr marL="457200" lvl="0" indent="-381000" algn="l" rtl="0">
              <a:spcBef>
                <a:spcPts val="0"/>
              </a:spcBef>
              <a:spcAft>
                <a:spcPts val="0"/>
              </a:spcAft>
              <a:buSzPts val="2400"/>
              <a:buChar char="●"/>
            </a:pPr>
            <a:r>
              <a:rPr lang="en" sz="2400" dirty="0" smtClean="0"/>
              <a:t>Creating a growth culture starts with you</a:t>
            </a:r>
            <a:r>
              <a:rPr lang="en" sz="2400" i="1" dirty="0" smtClean="0"/>
              <a:t/>
            </a:r>
            <a:br>
              <a:rPr lang="en" sz="2400" i="1" dirty="0" smtClean="0"/>
            </a:br>
            <a:r>
              <a:rPr lang="en" sz="2800" i="1" dirty="0" smtClean="0"/>
              <a:t>	</a:t>
            </a:r>
            <a:r>
              <a:rPr lang="en" sz="2000" i="1" dirty="0" smtClean="0"/>
              <a:t>-Admit mistakes; be vulnerable and build trust</a:t>
            </a:r>
            <a:br>
              <a:rPr lang="en" sz="2000" i="1" dirty="0" smtClean="0"/>
            </a:br>
            <a:r>
              <a:rPr lang="en" sz="2000" i="1" dirty="0" smtClean="0"/>
              <a:t>	-Conflict is okay; the relationships between conflict and creativity</a:t>
            </a:r>
            <a:br>
              <a:rPr lang="en" sz="2000" i="1" dirty="0" smtClean="0"/>
            </a:br>
            <a:r>
              <a:rPr lang="en" sz="2000" i="1" dirty="0" smtClean="0"/>
              <a:t>	-Training and development; creating a shared language (e.g. ‘your job is not your job’)</a:t>
            </a:r>
            <a:endParaRPr sz="2000" i="1" dirty="0"/>
          </a:p>
        </p:txBody>
      </p:sp>
      <p:sp>
        <p:nvSpPr>
          <p:cNvPr id="212" name="Google Shape;212;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9</a:t>
            </a:fld>
            <a:endParaRPr/>
          </a:p>
        </p:txBody>
      </p:sp>
      <p:pic>
        <p:nvPicPr>
          <p:cNvPr id="213" name="Google Shape;213;p38"/>
          <p:cNvPicPr preferRelativeResize="0"/>
          <p:nvPr/>
        </p:nvPicPr>
        <p:blipFill rotWithShape="1">
          <a:blip r:embed="rId3">
            <a:alphaModFix/>
          </a:blip>
          <a:srcRect/>
          <a:stretch/>
        </p:blipFill>
        <p:spPr>
          <a:xfrm>
            <a:off x="4686293" y="0"/>
            <a:ext cx="4457700" cy="1024500"/>
          </a:xfrm>
          <a:prstGeom prst="rect">
            <a:avLst/>
          </a:prstGeom>
          <a:noFill/>
          <a:ln>
            <a:noFill/>
          </a:ln>
        </p:spPr>
      </p:pic>
      <p:sp>
        <p:nvSpPr>
          <p:cNvPr id="214" name="Google Shape;214;p3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smtClean="0"/>
              <a:t>Touch Choices &amp; Growth Culture</a:t>
            </a:r>
            <a:endParaRPr sz="4000" dirty="0"/>
          </a:p>
        </p:txBody>
      </p:sp>
      <p:sp>
        <p:nvSpPr>
          <p:cNvPr id="2" name="Rectangle 1"/>
          <p:cNvSpPr/>
          <p:nvPr/>
        </p:nvSpPr>
        <p:spPr>
          <a:xfrm>
            <a:off x="571208" y="3954945"/>
            <a:ext cx="8001583" cy="830997"/>
          </a:xfrm>
          <a:prstGeom prst="rect">
            <a:avLst/>
          </a:prstGeom>
        </p:spPr>
        <p:txBody>
          <a:bodyPr wrap="square">
            <a:spAutoFit/>
          </a:bodyPr>
          <a:lstStyle/>
          <a:p>
            <a:pPr lvl="0">
              <a:spcBef>
                <a:spcPts val="1600"/>
              </a:spcBef>
              <a:spcAft>
                <a:spcPts val="1600"/>
              </a:spcAft>
            </a:pPr>
            <a:r>
              <a:rPr lang="en-US" sz="2400" b="1" i="1" dirty="0">
                <a:latin typeface="Economica"/>
                <a:ea typeface="Economica"/>
                <a:cs typeface="Economica"/>
                <a:sym typeface="Economica"/>
              </a:rPr>
              <a:t>“No quality or characteristic is more important than trust. Trust is the foundation for building a team.”</a:t>
            </a:r>
            <a:r>
              <a:rPr lang="en-US" sz="2400" i="1" dirty="0">
                <a:latin typeface="Economica"/>
                <a:ea typeface="Economica"/>
                <a:cs typeface="Economica"/>
                <a:sym typeface="Economica"/>
              </a:rPr>
              <a:t> </a:t>
            </a:r>
            <a:r>
              <a:rPr lang="en-US" i="1" dirty="0" smtClean="0">
                <a:latin typeface="Economica"/>
                <a:ea typeface="Economica"/>
                <a:cs typeface="Economica"/>
                <a:sym typeface="Economica"/>
              </a:rPr>
              <a:t>Patrick </a:t>
            </a:r>
            <a:r>
              <a:rPr lang="en-US" i="1" dirty="0" err="1" smtClean="0">
                <a:latin typeface="Economica"/>
                <a:ea typeface="Economica"/>
                <a:cs typeface="Economica"/>
                <a:sym typeface="Economica"/>
              </a:rPr>
              <a:t>Lencioni</a:t>
            </a:r>
            <a:endParaRPr lang="en-US" i="1" dirty="0">
              <a:latin typeface="Economica"/>
              <a:ea typeface="Economica"/>
              <a:cs typeface="Economica"/>
              <a:sym typeface="Economica"/>
            </a:endParaRPr>
          </a:p>
        </p:txBody>
      </p:sp>
    </p:spTree>
    <p:extLst>
      <p:ext uri="{BB962C8B-B14F-4D97-AF65-F5344CB8AC3E}">
        <p14:creationId xmlns:p14="http://schemas.microsoft.com/office/powerpoint/2010/main" val="347287137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1149</TotalTime>
  <Words>1139</Words>
  <Application>Microsoft Office PowerPoint</Application>
  <PresentationFormat>On-screen Show (16:9)</PresentationFormat>
  <Paragraphs>174</Paragraphs>
  <Slides>21</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Soleil</vt:lpstr>
      <vt:lpstr>Open Sans</vt:lpstr>
      <vt:lpstr>Arial Black</vt:lpstr>
      <vt:lpstr>Calibri</vt:lpstr>
      <vt:lpstr>Economica</vt:lpstr>
      <vt:lpstr>Simple Light</vt:lpstr>
      <vt:lpstr>Luxe</vt:lpstr>
      <vt:lpstr>Leading and Managing  as a new PIC </vt:lpstr>
      <vt:lpstr>     Alpha Psi Education, Scholarship &amp; Leadership Foundation Creating Tomorrow’s Leaders  </vt:lpstr>
      <vt:lpstr>PowerPoint Presentation</vt:lpstr>
      <vt:lpstr> LEADERSHIP 1) Discuss leadership challenges 2) Define your vision and values  3) Identify ways to create time  4) Illustrate how to make tough choices 5) Describe failing forward and growth </vt:lpstr>
      <vt:lpstr>LEADERSHIP   </vt:lpstr>
      <vt:lpstr>What will be your greatest challenge as a new PIC? What is your 30/60/90 day plan?  What will be your guiding principles? What will you be remembered for? </vt:lpstr>
      <vt:lpstr>What will be your greatest challenge as a new PIC? What is your 30/60/90 day plan?  What will be your guiding principles? What will you be remembered for?                 “If serving is beneath you, then leadership is beyond you”</vt:lpstr>
      <vt:lpstr>Creating Time</vt:lpstr>
      <vt:lpstr>Reflect back to your vision and values Understanding conversations; creating buy-in, power questions (AAAE) Creating a growth culture starts with you  -Admit mistakes; be vulnerable and build trust  -Conflict is okay; the relationships between conflict and creativity  -Training and development; creating a shared language (e.g. ‘your job is not your job’)</vt:lpstr>
      <vt:lpstr>MANAGEMENT   </vt:lpstr>
      <vt:lpstr>“A man should first direct himself in the way he should go, only then should he instruct others.” -Buddha  </vt:lpstr>
      <vt:lpstr>Managing Yourself</vt:lpstr>
      <vt:lpstr> </vt:lpstr>
      <vt:lpstr>Regulators</vt:lpstr>
      <vt:lpstr>Resources</vt:lpstr>
      <vt:lpstr>PIC: The 1st 30 days</vt:lpstr>
      <vt:lpstr>Inventories </vt:lpstr>
      <vt:lpstr>Inspections</vt:lpstr>
      <vt:lpstr>Performance Management </vt:lpstr>
      <vt:lpstr>“DiSC”</vt:lpstr>
      <vt:lpstr>Q&amp;A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101 Spring 2020</dc:title>
  <dc:creator>Michael Conner</dc:creator>
  <cp:lastModifiedBy>Michael Conner</cp:lastModifiedBy>
  <cp:revision>57</cp:revision>
  <dcterms:modified xsi:type="dcterms:W3CDTF">2020-08-28T07:03:22Z</dcterms:modified>
</cp:coreProperties>
</file>